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254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5"/>
    <p:restoredTop sz="94694"/>
  </p:normalViewPr>
  <p:slideViewPr>
    <p:cSldViewPr snapToGrid="0">
      <p:cViewPr varScale="1">
        <p:scale>
          <a:sx n="64" d="100"/>
          <a:sy n="64" d="100"/>
        </p:scale>
        <p:origin x="1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gif>
</file>

<file path=ppt/media/image11.jpeg>
</file>

<file path=ppt/media/image12.jpeg>
</file>

<file path=ppt/media/image13.gif>
</file>

<file path=ppt/media/image14.gif>
</file>

<file path=ppt/media/image15.jpeg>
</file>

<file path=ppt/media/image16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8657488"/>
            <a:ext cx="11607801" cy="461060"/>
          </a:xfrm>
          <a:prstGeom prst="rect">
            <a:avLst/>
          </a:prstGeom>
        </p:spPr>
        <p:txBody>
          <a:bodyPr anchor="b"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sz="2304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1854200"/>
            <a:ext cx="11609057" cy="3302000"/>
          </a:xfrm>
          <a:prstGeom prst="rect">
            <a:avLst/>
          </a:prstGeom>
        </p:spPr>
        <p:txBody>
          <a:bodyPr anchor="b"/>
          <a:lstStyle>
            <a:lvl1pPr>
              <a:defRPr sz="8200" spc="-164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5105400"/>
            <a:ext cx="11607800" cy="145639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Slide Subtitle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444500"/>
            <a:ext cx="11607800" cy="10160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0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09700"/>
            <a:ext cx="11607801" cy="671802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Agenda Subtitle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1300"/>
              </a:spcBef>
              <a:buSzTx/>
              <a:buNone/>
              <a:defRPr sz="3800" spc="-38"/>
            </a:lvl1pPr>
            <a:lvl2pPr marL="0" indent="457200">
              <a:spcBef>
                <a:spcPts val="1300"/>
              </a:spcBef>
              <a:buSzTx/>
              <a:buNone/>
              <a:defRPr sz="3800" spc="-38"/>
            </a:lvl2pPr>
            <a:lvl3pPr marL="0" indent="914400">
              <a:spcBef>
                <a:spcPts val="1300"/>
              </a:spcBef>
              <a:buSzTx/>
              <a:buNone/>
              <a:defRPr sz="3800" spc="-38"/>
            </a:lvl3pPr>
            <a:lvl4pPr marL="0" indent="1371600">
              <a:spcBef>
                <a:spcPts val="1300"/>
              </a:spcBef>
              <a:buSzTx/>
              <a:buNone/>
              <a:defRPr sz="3800" spc="-38"/>
            </a:lvl4pPr>
            <a:lvl5pPr marL="0" indent="1828800">
              <a:spcBef>
                <a:spcPts val="1300"/>
              </a:spcBef>
              <a:buSzTx/>
              <a:buNone/>
              <a:defRPr sz="3800" spc="-38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98500" y="3568700"/>
            <a:ext cx="11607800" cy="26177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6209979"/>
            <a:ext cx="11607800" cy="6718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Fact information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98500" y="999066"/>
            <a:ext cx="11607800" cy="521091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36600" y="3721100"/>
            <a:ext cx="11531600" cy="2324100"/>
          </a:xfrm>
          <a:prstGeom prst="rect">
            <a:avLst/>
          </a:prstGeom>
        </p:spPr>
        <p:txBody>
          <a:bodyPr anchor="ctr"/>
          <a:lstStyle>
            <a:lvl1pPr marL="457200" indent="-342900">
              <a:spcBef>
                <a:spcPts val="0"/>
              </a:spcBef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7200" indent="114300">
              <a:spcBef>
                <a:spcPts val="0"/>
              </a:spcBef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7200" indent="571500">
              <a:spcBef>
                <a:spcPts val="0"/>
              </a:spcBef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7200" indent="1028700">
              <a:spcBef>
                <a:spcPts val="0"/>
              </a:spcBef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7200" indent="1485900">
              <a:spcBef>
                <a:spcPts val="0"/>
              </a:spcBef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6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6426200"/>
            <a:ext cx="11049000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sz="2304" b="1"/>
            </a:lvl1pPr>
          </a:lstStyle>
          <a:p>
            <a:r>
              <a:t>Attribution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pappardelle pasta with parsley butter, roasted hazelnuts, and shaved parmesan cheese"/>
          <p:cNvSpPr>
            <a:spLocks noGrp="1"/>
          </p:cNvSpPr>
          <p:nvPr>
            <p:ph type="pic" idx="21"/>
          </p:nvPr>
        </p:nvSpPr>
        <p:spPr>
          <a:xfrm>
            <a:off x="-2082800" y="687558"/>
            <a:ext cx="11165190" cy="837389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Bowl of salad with fried rice, boiled eggs, and chopsticks"/>
          <p:cNvSpPr>
            <a:spLocks noGrp="1"/>
          </p:cNvSpPr>
          <p:nvPr>
            <p:ph type="pic" sz="half" idx="22"/>
          </p:nvPr>
        </p:nvSpPr>
        <p:spPr>
          <a:xfrm>
            <a:off x="6597650" y="292100"/>
            <a:ext cx="5740400" cy="459232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Bowl with salmon cakes, salad, and hummus"/>
          <p:cNvSpPr>
            <a:spLocks noGrp="1"/>
          </p:cNvSpPr>
          <p:nvPr>
            <p:ph type="pic" idx="23"/>
          </p:nvPr>
        </p:nvSpPr>
        <p:spPr>
          <a:xfrm>
            <a:off x="4984750" y="2749413"/>
            <a:ext cx="7937500" cy="92382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, and chopsticks"/>
          <p:cNvSpPr>
            <a:spLocks noGrp="1"/>
          </p:cNvSpPr>
          <p:nvPr>
            <p:ph type="pic" idx="21"/>
          </p:nvPr>
        </p:nvSpPr>
        <p:spPr>
          <a:xfrm>
            <a:off x="-1016000" y="-1054100"/>
            <a:ext cx="14427200" cy="115417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376767" y="-915894"/>
            <a:ext cx="17835652" cy="106821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5181600"/>
            <a:ext cx="11607800" cy="3302000"/>
          </a:xfrm>
          <a:prstGeom prst="rect">
            <a:avLst/>
          </a:prstGeom>
        </p:spPr>
        <p:txBody>
          <a:bodyPr anchor="b"/>
          <a:lstStyle>
            <a:lvl1pPr>
              <a:defRPr sz="8200" spc="-164"/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8432800"/>
            <a:ext cx="11607800" cy="68976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698500" y="571500"/>
            <a:ext cx="11607801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sz="2304" b="1"/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220199"/>
            <a:ext cx="297893" cy="28747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 "/>
          <p:cNvSpPr>
            <a:spLocks noGrp="1"/>
          </p:cNvSpPr>
          <p:nvPr>
            <p:ph type="pic" idx="21"/>
          </p:nvPr>
        </p:nvSpPr>
        <p:spPr>
          <a:xfrm>
            <a:off x="5319129" y="495299"/>
            <a:ext cx="7543801" cy="87800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5003800"/>
            <a:ext cx="5105400" cy="4044566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692534"/>
            <a:ext cx="5105400" cy="4387466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Slide Subtitle</a:t>
            </a:r>
          </a:p>
        </p:txBody>
      </p:sp>
      <p:sp>
        <p:nvSpPr>
          <p:cNvPr id="44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89358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wl of pappardelle pasta with parsley butter, roasted hazelnuts, and shaved parmesan cheese"/>
          <p:cNvSpPr>
            <a:spLocks noGrp="1"/>
          </p:cNvSpPr>
          <p:nvPr>
            <p:ph type="pic" idx="21"/>
          </p:nvPr>
        </p:nvSpPr>
        <p:spPr>
          <a:xfrm>
            <a:off x="6172200" y="596900"/>
            <a:ext cx="6448425" cy="8597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2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698500" y="1412977"/>
            <a:ext cx="5105400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Slide Subtitle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98500" y="3480196"/>
            <a:ext cx="5105400" cy="5593161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12977"/>
            <a:ext cx="5105400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Slide Subtitle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98500" y="3480196"/>
            <a:ext cx="5105400" cy="5593161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12977"/>
            <a:ext cx="5105400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Slide Subtitle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98500" y="3480196"/>
            <a:ext cx="5105400" cy="5593161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3225800"/>
            <a:ext cx="11607800" cy="3302000"/>
          </a:xfrm>
          <a:prstGeom prst="rect">
            <a:avLst/>
          </a:prstGeom>
        </p:spPr>
        <p:txBody>
          <a:bodyPr anchor="ctr"/>
          <a:lstStyle>
            <a:lvl1pPr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98500" y="2959100"/>
            <a:ext cx="11607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440266"/>
            <a:ext cx="116078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50067" y="9220199"/>
            <a:ext cx="297892" cy="287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3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381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762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143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1524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1905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2286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2667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3048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3429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uncongMa/pNet" TargetMode="External"/><Relationship Id="rId2" Type="http://schemas.openxmlformats.org/officeDocument/2006/relationships/hyperlink" Target="https://github.com/MLDataAnalytics/pNet" TargetMode="Externa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uncongMa" TargetMode="External"/><Relationship Id="rId2" Type="http://schemas.openxmlformats.org/officeDocument/2006/relationships/hyperlink" Target="https://github.com/hmlicas" TargetMode="Externa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Yuncong Ma, 10/2023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Yuncong Ma, 10/2023</a:t>
            </a:r>
          </a:p>
        </p:txBody>
      </p:sp>
      <p:sp>
        <p:nvSpPr>
          <p:cNvPr id="172" name="Progress report for pNet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 spc="-119"/>
            </a:lvl1pPr>
          </a:lstStyle>
          <a:p>
            <a:r>
              <a:t>Progress report for pNet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creenshot 2023-10-20 at 10.18.53 AM.jpg" descr="Screenshot 2023-10-20 at 10.18.53 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61" y="4506485"/>
            <a:ext cx="5194672" cy="35713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Screenshot 2023-10-20 at 10.18.10 AM.jpg" descr="Screenshot 2023-10-20 at 10.18.10 AM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2386" y="4059819"/>
            <a:ext cx="6132595" cy="4218067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Personalized functional network modeling (pNet)"/>
          <p:cNvSpPr txBox="1"/>
          <p:nvPr/>
        </p:nvSpPr>
        <p:spPr>
          <a:xfrm>
            <a:off x="487663" y="455579"/>
            <a:ext cx="841903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3200" b="1" spc="-64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Personalized functional network modeling</a:t>
            </a:r>
            <a:r>
              <a:t> 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(</a:t>
            </a:r>
            <a:r>
              <a:rPr b="0">
                <a:latin typeface="SignPainter-HouseScript Semibold"/>
                <a:ea typeface="SignPainter-HouseScript Semibold"/>
                <a:cs typeface="SignPainter-HouseScript Semibold"/>
                <a:sym typeface="SignPainter-HouseScript Semibold"/>
              </a:rPr>
              <a:t>p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Net)</a:t>
            </a:r>
            <a:r>
              <a:t>  </a:t>
            </a:r>
          </a:p>
        </p:txBody>
      </p:sp>
      <p:sp>
        <p:nvSpPr>
          <p:cNvPr id="177" name="A toolbox to model brain functional networks using functional MRI…"/>
          <p:cNvSpPr txBox="1"/>
          <p:nvPr/>
        </p:nvSpPr>
        <p:spPr>
          <a:xfrm>
            <a:off x="1013425" y="1508247"/>
            <a:ext cx="8385275" cy="179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lnSpc>
                <a:spcPct val="120000"/>
              </a:lnSpc>
              <a:spcBef>
                <a:spcPts val="2400"/>
              </a:spcBef>
              <a:defRPr sz="24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A toolbox to model brain functional networks using </a:t>
            </a:r>
            <a:r>
              <a:rPr u="sng"/>
              <a:t>functional MRI</a:t>
            </a:r>
          </a:p>
          <a:p>
            <a:pPr>
              <a:lnSpc>
                <a:spcPct val="120000"/>
              </a:lnSpc>
              <a:spcBef>
                <a:spcPts val="0"/>
              </a:spcBef>
              <a:defRPr sz="24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It provides cross-compatibility in MATLAB and Python</a:t>
            </a:r>
          </a:p>
          <a:p>
            <a:pPr marL="685800" lvl="1" indent="-304800">
              <a:lnSpc>
                <a:spcPct val="120000"/>
              </a:lnSpc>
              <a:spcBef>
                <a:spcPts val="0"/>
              </a:spcBef>
              <a:buSzPct val="80000"/>
              <a:buChar char="•"/>
              <a:defRPr sz="24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A GUI version is designed in MATLAB</a:t>
            </a:r>
          </a:p>
          <a:p>
            <a:pPr marL="685800" lvl="1" indent="-304800">
              <a:lnSpc>
                <a:spcPct val="120000"/>
              </a:lnSpc>
              <a:spcBef>
                <a:spcPts val="0"/>
              </a:spcBef>
              <a:buSzPct val="80000"/>
              <a:buChar char="•"/>
              <a:defRPr sz="24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A step-by-step guide is available for Python users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Data Input"/>
          <p:cNvSpPr/>
          <p:nvPr/>
        </p:nvSpPr>
        <p:spPr>
          <a:xfrm>
            <a:off x="3930051" y="1239624"/>
            <a:ext cx="1739901" cy="1705633"/>
          </a:xfrm>
          <a:prstGeom prst="roundRect">
            <a:avLst>
              <a:gd name="adj" fmla="val 15067"/>
            </a:avLst>
          </a:prstGeom>
          <a:solidFill>
            <a:srgbClr val="A2CA31"/>
          </a:solidFill>
          <a:ln w="381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Data Input</a:t>
            </a:r>
          </a:p>
        </p:txBody>
      </p:sp>
      <p:sp>
        <p:nvSpPr>
          <p:cNvPr id="180" name="FN Computation"/>
          <p:cNvSpPr/>
          <p:nvPr/>
        </p:nvSpPr>
        <p:spPr>
          <a:xfrm>
            <a:off x="3930051" y="3121314"/>
            <a:ext cx="1739901" cy="1060021"/>
          </a:xfrm>
          <a:prstGeom prst="roundRect">
            <a:avLst>
              <a:gd name="adj" fmla="val 24244"/>
            </a:avLst>
          </a:prstGeom>
          <a:solidFill>
            <a:schemeClr val="accent5"/>
          </a:solidFill>
          <a:ln w="381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FN Computation</a:t>
            </a:r>
          </a:p>
        </p:txBody>
      </p:sp>
      <p:sp>
        <p:nvSpPr>
          <p:cNvPr id="181" name="Visualization"/>
          <p:cNvSpPr/>
          <p:nvPr/>
        </p:nvSpPr>
        <p:spPr>
          <a:xfrm>
            <a:off x="3930051" y="4381336"/>
            <a:ext cx="1739901" cy="1793161"/>
          </a:xfrm>
          <a:prstGeom prst="roundRect">
            <a:avLst>
              <a:gd name="adj" fmla="val 14771"/>
            </a:avLst>
          </a:prstGeom>
          <a:solidFill>
            <a:srgbClr val="00A1FF"/>
          </a:solidFill>
          <a:ln w="381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Visualization</a:t>
            </a:r>
          </a:p>
        </p:txBody>
      </p:sp>
      <p:sp>
        <p:nvSpPr>
          <p:cNvPr id="182" name="Line"/>
          <p:cNvSpPr/>
          <p:nvPr/>
        </p:nvSpPr>
        <p:spPr>
          <a:xfrm flipH="1">
            <a:off x="3743015" y="1280101"/>
            <a:ext cx="1" cy="793440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algn="ctr" defTabSz="2438339">
              <a:lnSpc>
                <a:spcPct val="100000"/>
              </a:lnSpc>
              <a:spcBef>
                <a:spcPts val="0"/>
              </a:spcBef>
              <a:defRPr sz="2200">
                <a:solidFill>
                  <a:srgbClr val="5E5E5E"/>
                </a:solidFill>
              </a:defRPr>
            </a:pPr>
            <a:endParaRPr/>
          </a:p>
        </p:txBody>
      </p:sp>
      <p:sp>
        <p:nvSpPr>
          <p:cNvPr id="183" name="Quality Control"/>
          <p:cNvSpPr/>
          <p:nvPr/>
        </p:nvSpPr>
        <p:spPr>
          <a:xfrm>
            <a:off x="3932441" y="6362536"/>
            <a:ext cx="1735122" cy="1797101"/>
          </a:xfrm>
          <a:prstGeom prst="roundRect">
            <a:avLst>
              <a:gd name="adj" fmla="val 14811"/>
            </a:avLst>
          </a:prstGeom>
          <a:solidFill>
            <a:schemeClr val="accent2"/>
          </a:solidFill>
          <a:ln w="381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Quality Control</a:t>
            </a:r>
          </a:p>
        </p:txBody>
      </p:sp>
      <p:pic>
        <p:nvPicPr>
          <p:cNvPr id="184" name="Screenshot 2023-05-17 at 10.10.45 AM.jpg" descr="Screenshot 2023-05-17 at 10.10.45 AM.jpg"/>
          <p:cNvPicPr>
            <a:picLocks noChangeAspect="1"/>
          </p:cNvPicPr>
          <p:nvPr/>
        </p:nvPicPr>
        <p:blipFill>
          <a:blip r:embed="rId2"/>
          <a:srcRect l="10931" t="10377" r="8207" b="8170"/>
          <a:stretch>
            <a:fillRect/>
          </a:stretch>
        </p:blipFill>
        <p:spPr>
          <a:xfrm>
            <a:off x="10705480" y="1403240"/>
            <a:ext cx="1045323" cy="761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0" h="21575" extrusionOk="0">
                <a:moveTo>
                  <a:pt x="13147" y="0"/>
                </a:moveTo>
                <a:cubicBezTo>
                  <a:pt x="12840" y="0"/>
                  <a:pt x="12567" y="119"/>
                  <a:pt x="12404" y="326"/>
                </a:cubicBezTo>
                <a:cubicBezTo>
                  <a:pt x="12307" y="449"/>
                  <a:pt x="12302" y="446"/>
                  <a:pt x="12020" y="337"/>
                </a:cubicBezTo>
                <a:cubicBezTo>
                  <a:pt x="11309" y="63"/>
                  <a:pt x="10861" y="185"/>
                  <a:pt x="10583" y="719"/>
                </a:cubicBezTo>
                <a:cubicBezTo>
                  <a:pt x="10291" y="1279"/>
                  <a:pt x="10065" y="1370"/>
                  <a:pt x="9538" y="1146"/>
                </a:cubicBezTo>
                <a:cubicBezTo>
                  <a:pt x="9033" y="932"/>
                  <a:pt x="8660" y="946"/>
                  <a:pt x="8321" y="1191"/>
                </a:cubicBezTo>
                <a:cubicBezTo>
                  <a:pt x="8175" y="1297"/>
                  <a:pt x="8036" y="1410"/>
                  <a:pt x="8010" y="1439"/>
                </a:cubicBezTo>
                <a:cubicBezTo>
                  <a:pt x="7985" y="1467"/>
                  <a:pt x="7738" y="1594"/>
                  <a:pt x="7463" y="1720"/>
                </a:cubicBezTo>
                <a:cubicBezTo>
                  <a:pt x="7189" y="1845"/>
                  <a:pt x="6927" y="1968"/>
                  <a:pt x="6883" y="2001"/>
                </a:cubicBezTo>
                <a:cubicBezTo>
                  <a:pt x="6840" y="2034"/>
                  <a:pt x="6763" y="2057"/>
                  <a:pt x="6704" y="2057"/>
                </a:cubicBezTo>
                <a:cubicBezTo>
                  <a:pt x="6532" y="2057"/>
                  <a:pt x="6344" y="2213"/>
                  <a:pt x="5961" y="2686"/>
                </a:cubicBezTo>
                <a:cubicBezTo>
                  <a:pt x="5763" y="2930"/>
                  <a:pt x="5495" y="3208"/>
                  <a:pt x="5364" y="3293"/>
                </a:cubicBezTo>
                <a:cubicBezTo>
                  <a:pt x="5234" y="3378"/>
                  <a:pt x="5117" y="3474"/>
                  <a:pt x="5103" y="3507"/>
                </a:cubicBezTo>
                <a:cubicBezTo>
                  <a:pt x="5089" y="3539"/>
                  <a:pt x="4996" y="3563"/>
                  <a:pt x="4899" y="3563"/>
                </a:cubicBezTo>
                <a:cubicBezTo>
                  <a:pt x="4802" y="3563"/>
                  <a:pt x="4710" y="3585"/>
                  <a:pt x="4695" y="3619"/>
                </a:cubicBezTo>
                <a:cubicBezTo>
                  <a:pt x="4679" y="3653"/>
                  <a:pt x="4629" y="3686"/>
                  <a:pt x="4580" y="3686"/>
                </a:cubicBezTo>
                <a:cubicBezTo>
                  <a:pt x="4433" y="3686"/>
                  <a:pt x="4064" y="3986"/>
                  <a:pt x="3805" y="4316"/>
                </a:cubicBezTo>
                <a:cubicBezTo>
                  <a:pt x="3670" y="4486"/>
                  <a:pt x="3528" y="4619"/>
                  <a:pt x="3486" y="4619"/>
                </a:cubicBezTo>
                <a:cubicBezTo>
                  <a:pt x="3444" y="4619"/>
                  <a:pt x="3395" y="4653"/>
                  <a:pt x="3380" y="4687"/>
                </a:cubicBezTo>
                <a:cubicBezTo>
                  <a:pt x="3365" y="4720"/>
                  <a:pt x="3275" y="4796"/>
                  <a:pt x="3184" y="4855"/>
                </a:cubicBezTo>
                <a:cubicBezTo>
                  <a:pt x="3093" y="4915"/>
                  <a:pt x="2876" y="5167"/>
                  <a:pt x="2694" y="5417"/>
                </a:cubicBezTo>
                <a:cubicBezTo>
                  <a:pt x="2512" y="5668"/>
                  <a:pt x="2352" y="5867"/>
                  <a:pt x="2343" y="5867"/>
                </a:cubicBezTo>
                <a:cubicBezTo>
                  <a:pt x="2240" y="5867"/>
                  <a:pt x="1561" y="7027"/>
                  <a:pt x="1493" y="7317"/>
                </a:cubicBezTo>
                <a:cubicBezTo>
                  <a:pt x="1467" y="7431"/>
                  <a:pt x="1402" y="7643"/>
                  <a:pt x="1355" y="7789"/>
                </a:cubicBezTo>
                <a:cubicBezTo>
                  <a:pt x="1307" y="7934"/>
                  <a:pt x="1265" y="8085"/>
                  <a:pt x="1265" y="8115"/>
                </a:cubicBezTo>
                <a:cubicBezTo>
                  <a:pt x="1265" y="8225"/>
                  <a:pt x="1118" y="8559"/>
                  <a:pt x="816" y="9149"/>
                </a:cubicBezTo>
                <a:cubicBezTo>
                  <a:pt x="532" y="9701"/>
                  <a:pt x="500" y="9801"/>
                  <a:pt x="473" y="10160"/>
                </a:cubicBezTo>
                <a:cubicBezTo>
                  <a:pt x="456" y="10378"/>
                  <a:pt x="457" y="10587"/>
                  <a:pt x="473" y="10621"/>
                </a:cubicBezTo>
                <a:cubicBezTo>
                  <a:pt x="525" y="10738"/>
                  <a:pt x="368" y="11483"/>
                  <a:pt x="219" y="11812"/>
                </a:cubicBezTo>
                <a:lnTo>
                  <a:pt x="64" y="12138"/>
                </a:lnTo>
                <a:lnTo>
                  <a:pt x="81" y="12970"/>
                </a:lnTo>
                <a:cubicBezTo>
                  <a:pt x="89" y="13505"/>
                  <a:pt x="79" y="13809"/>
                  <a:pt x="48" y="13835"/>
                </a:cubicBezTo>
                <a:cubicBezTo>
                  <a:pt x="-11" y="13885"/>
                  <a:pt x="-17" y="14394"/>
                  <a:pt x="40" y="14543"/>
                </a:cubicBezTo>
                <a:cubicBezTo>
                  <a:pt x="62" y="14603"/>
                  <a:pt x="196" y="14979"/>
                  <a:pt x="342" y="15386"/>
                </a:cubicBezTo>
                <a:cubicBezTo>
                  <a:pt x="488" y="15793"/>
                  <a:pt x="625" y="16146"/>
                  <a:pt x="644" y="16162"/>
                </a:cubicBezTo>
                <a:cubicBezTo>
                  <a:pt x="663" y="16178"/>
                  <a:pt x="677" y="16241"/>
                  <a:pt x="677" y="16308"/>
                </a:cubicBezTo>
                <a:cubicBezTo>
                  <a:pt x="677" y="16375"/>
                  <a:pt x="695" y="16484"/>
                  <a:pt x="718" y="16544"/>
                </a:cubicBezTo>
                <a:cubicBezTo>
                  <a:pt x="740" y="16604"/>
                  <a:pt x="807" y="16782"/>
                  <a:pt x="865" y="16949"/>
                </a:cubicBezTo>
                <a:cubicBezTo>
                  <a:pt x="980" y="17280"/>
                  <a:pt x="1355" y="17690"/>
                  <a:pt x="1608" y="17758"/>
                </a:cubicBezTo>
                <a:cubicBezTo>
                  <a:pt x="1910" y="17839"/>
                  <a:pt x="2019" y="17875"/>
                  <a:pt x="2106" y="17926"/>
                </a:cubicBezTo>
                <a:cubicBezTo>
                  <a:pt x="2156" y="17956"/>
                  <a:pt x="2324" y="17998"/>
                  <a:pt x="2473" y="18016"/>
                </a:cubicBezTo>
                <a:cubicBezTo>
                  <a:pt x="2934" y="18072"/>
                  <a:pt x="3452" y="18173"/>
                  <a:pt x="3927" y="18297"/>
                </a:cubicBezTo>
                <a:cubicBezTo>
                  <a:pt x="4177" y="18363"/>
                  <a:pt x="4390" y="18402"/>
                  <a:pt x="4409" y="18387"/>
                </a:cubicBezTo>
                <a:cubicBezTo>
                  <a:pt x="4427" y="18372"/>
                  <a:pt x="4571" y="18331"/>
                  <a:pt x="4727" y="18297"/>
                </a:cubicBezTo>
                <a:cubicBezTo>
                  <a:pt x="4884" y="18263"/>
                  <a:pt x="5077" y="18206"/>
                  <a:pt x="5152" y="18174"/>
                </a:cubicBezTo>
                <a:cubicBezTo>
                  <a:pt x="5519" y="18017"/>
                  <a:pt x="5878" y="17937"/>
                  <a:pt x="5920" y="17994"/>
                </a:cubicBezTo>
                <a:cubicBezTo>
                  <a:pt x="5948" y="18033"/>
                  <a:pt x="5935" y="18174"/>
                  <a:pt x="5887" y="18387"/>
                </a:cubicBezTo>
                <a:cubicBezTo>
                  <a:pt x="5759" y="18958"/>
                  <a:pt x="5750" y="19156"/>
                  <a:pt x="5830" y="19477"/>
                </a:cubicBezTo>
                <a:cubicBezTo>
                  <a:pt x="5958" y="19995"/>
                  <a:pt x="6159" y="20216"/>
                  <a:pt x="6671" y="20399"/>
                </a:cubicBezTo>
                <a:cubicBezTo>
                  <a:pt x="6961" y="20502"/>
                  <a:pt x="7081" y="20598"/>
                  <a:pt x="7463" y="21028"/>
                </a:cubicBezTo>
                <a:cubicBezTo>
                  <a:pt x="7840" y="21453"/>
                  <a:pt x="7941" y="21515"/>
                  <a:pt x="8255" y="21557"/>
                </a:cubicBezTo>
                <a:cubicBezTo>
                  <a:pt x="8583" y="21600"/>
                  <a:pt x="9150" y="21564"/>
                  <a:pt x="9260" y="21489"/>
                </a:cubicBezTo>
                <a:cubicBezTo>
                  <a:pt x="9298" y="21463"/>
                  <a:pt x="9384" y="21401"/>
                  <a:pt x="9456" y="21354"/>
                </a:cubicBezTo>
                <a:cubicBezTo>
                  <a:pt x="9528" y="21308"/>
                  <a:pt x="9695" y="21064"/>
                  <a:pt x="9832" y="20815"/>
                </a:cubicBezTo>
                <a:cubicBezTo>
                  <a:pt x="10111" y="20305"/>
                  <a:pt x="10430" y="19918"/>
                  <a:pt x="10885" y="19522"/>
                </a:cubicBezTo>
                <a:cubicBezTo>
                  <a:pt x="10948" y="19468"/>
                  <a:pt x="11121" y="19286"/>
                  <a:pt x="11579" y="18803"/>
                </a:cubicBezTo>
                <a:cubicBezTo>
                  <a:pt x="11646" y="18733"/>
                  <a:pt x="11718" y="18679"/>
                  <a:pt x="11743" y="18679"/>
                </a:cubicBezTo>
                <a:cubicBezTo>
                  <a:pt x="11767" y="18679"/>
                  <a:pt x="11818" y="18640"/>
                  <a:pt x="11849" y="18590"/>
                </a:cubicBezTo>
                <a:cubicBezTo>
                  <a:pt x="11970" y="18388"/>
                  <a:pt x="12581" y="18099"/>
                  <a:pt x="13139" y="17983"/>
                </a:cubicBezTo>
                <a:cubicBezTo>
                  <a:pt x="13289" y="17951"/>
                  <a:pt x="13485" y="17911"/>
                  <a:pt x="13572" y="17893"/>
                </a:cubicBezTo>
                <a:cubicBezTo>
                  <a:pt x="13746" y="17857"/>
                  <a:pt x="13895" y="17772"/>
                  <a:pt x="14070" y="17612"/>
                </a:cubicBezTo>
                <a:cubicBezTo>
                  <a:pt x="14133" y="17555"/>
                  <a:pt x="14276" y="17489"/>
                  <a:pt x="14389" y="17466"/>
                </a:cubicBezTo>
                <a:cubicBezTo>
                  <a:pt x="14835" y="17373"/>
                  <a:pt x="15097" y="17292"/>
                  <a:pt x="15271" y="17185"/>
                </a:cubicBezTo>
                <a:cubicBezTo>
                  <a:pt x="15796" y="16860"/>
                  <a:pt x="15917" y="16787"/>
                  <a:pt x="16234" y="16645"/>
                </a:cubicBezTo>
                <a:cubicBezTo>
                  <a:pt x="16473" y="16538"/>
                  <a:pt x="16682" y="16488"/>
                  <a:pt x="16912" y="16488"/>
                </a:cubicBezTo>
                <a:cubicBezTo>
                  <a:pt x="17095" y="16488"/>
                  <a:pt x="17256" y="16466"/>
                  <a:pt x="17271" y="16432"/>
                </a:cubicBezTo>
                <a:cubicBezTo>
                  <a:pt x="17287" y="16397"/>
                  <a:pt x="17338" y="16364"/>
                  <a:pt x="17386" y="16364"/>
                </a:cubicBezTo>
                <a:cubicBezTo>
                  <a:pt x="17434" y="16364"/>
                  <a:pt x="17541" y="16309"/>
                  <a:pt x="17623" y="16241"/>
                </a:cubicBezTo>
                <a:cubicBezTo>
                  <a:pt x="17895" y="16012"/>
                  <a:pt x="18522" y="16085"/>
                  <a:pt x="18856" y="16387"/>
                </a:cubicBezTo>
                <a:cubicBezTo>
                  <a:pt x="19056" y="16567"/>
                  <a:pt x="19289" y="16591"/>
                  <a:pt x="19525" y="16443"/>
                </a:cubicBezTo>
                <a:cubicBezTo>
                  <a:pt x="19638" y="16372"/>
                  <a:pt x="19755" y="16271"/>
                  <a:pt x="19787" y="16218"/>
                </a:cubicBezTo>
                <a:cubicBezTo>
                  <a:pt x="19865" y="16088"/>
                  <a:pt x="19941" y="16091"/>
                  <a:pt x="20040" y="16241"/>
                </a:cubicBezTo>
                <a:cubicBezTo>
                  <a:pt x="20102" y="16335"/>
                  <a:pt x="20181" y="16364"/>
                  <a:pt x="20358" y="16364"/>
                </a:cubicBezTo>
                <a:cubicBezTo>
                  <a:pt x="20560" y="16364"/>
                  <a:pt x="20618" y="16336"/>
                  <a:pt x="20759" y="16162"/>
                </a:cubicBezTo>
                <a:cubicBezTo>
                  <a:pt x="20977" y="15892"/>
                  <a:pt x="21095" y="15612"/>
                  <a:pt x="21289" y="14914"/>
                </a:cubicBezTo>
                <a:cubicBezTo>
                  <a:pt x="21490" y="14194"/>
                  <a:pt x="21583" y="12524"/>
                  <a:pt x="21445" y="12127"/>
                </a:cubicBezTo>
                <a:cubicBezTo>
                  <a:pt x="21328" y="11791"/>
                  <a:pt x="21287" y="11686"/>
                  <a:pt x="21191" y="11453"/>
                </a:cubicBezTo>
                <a:cubicBezTo>
                  <a:pt x="21144" y="11336"/>
                  <a:pt x="21110" y="11200"/>
                  <a:pt x="21110" y="11149"/>
                </a:cubicBezTo>
                <a:cubicBezTo>
                  <a:pt x="21110" y="11098"/>
                  <a:pt x="21086" y="11004"/>
                  <a:pt x="21061" y="10936"/>
                </a:cubicBezTo>
                <a:cubicBezTo>
                  <a:pt x="21036" y="10867"/>
                  <a:pt x="20996" y="10757"/>
                  <a:pt x="20971" y="10688"/>
                </a:cubicBezTo>
                <a:cubicBezTo>
                  <a:pt x="20946" y="10620"/>
                  <a:pt x="20922" y="10504"/>
                  <a:pt x="20922" y="10441"/>
                </a:cubicBezTo>
                <a:cubicBezTo>
                  <a:pt x="20922" y="10379"/>
                  <a:pt x="20893" y="10272"/>
                  <a:pt x="20857" y="10205"/>
                </a:cubicBezTo>
                <a:cubicBezTo>
                  <a:pt x="20820" y="10138"/>
                  <a:pt x="20792" y="10041"/>
                  <a:pt x="20791" y="9980"/>
                </a:cubicBezTo>
                <a:cubicBezTo>
                  <a:pt x="20789" y="9841"/>
                  <a:pt x="20591" y="9401"/>
                  <a:pt x="20497" y="9328"/>
                </a:cubicBezTo>
                <a:cubicBezTo>
                  <a:pt x="20417" y="9266"/>
                  <a:pt x="20016" y="8558"/>
                  <a:pt x="20015" y="8474"/>
                </a:cubicBezTo>
                <a:cubicBezTo>
                  <a:pt x="20015" y="8418"/>
                  <a:pt x="19814" y="8141"/>
                  <a:pt x="19754" y="8115"/>
                </a:cubicBezTo>
                <a:cubicBezTo>
                  <a:pt x="19687" y="8085"/>
                  <a:pt x="19608" y="7785"/>
                  <a:pt x="19607" y="7564"/>
                </a:cubicBezTo>
                <a:cubicBezTo>
                  <a:pt x="19606" y="7439"/>
                  <a:pt x="19560" y="7141"/>
                  <a:pt x="19501" y="6901"/>
                </a:cubicBezTo>
                <a:cubicBezTo>
                  <a:pt x="19399" y="6484"/>
                  <a:pt x="19381" y="6449"/>
                  <a:pt x="19068" y="6137"/>
                </a:cubicBezTo>
                <a:cubicBezTo>
                  <a:pt x="18768" y="5837"/>
                  <a:pt x="18676" y="5713"/>
                  <a:pt x="18545" y="5428"/>
                </a:cubicBezTo>
                <a:cubicBezTo>
                  <a:pt x="18377" y="5061"/>
                  <a:pt x="18131" y="4671"/>
                  <a:pt x="17998" y="4563"/>
                </a:cubicBezTo>
                <a:cubicBezTo>
                  <a:pt x="17871" y="4460"/>
                  <a:pt x="17554" y="3913"/>
                  <a:pt x="17369" y="3462"/>
                </a:cubicBezTo>
                <a:cubicBezTo>
                  <a:pt x="16980" y="2508"/>
                  <a:pt x="16871" y="2405"/>
                  <a:pt x="16169" y="2405"/>
                </a:cubicBezTo>
                <a:cubicBezTo>
                  <a:pt x="15645" y="2405"/>
                  <a:pt x="15565" y="2351"/>
                  <a:pt x="15565" y="1978"/>
                </a:cubicBezTo>
                <a:cubicBezTo>
                  <a:pt x="15565" y="1628"/>
                  <a:pt x="15367" y="1302"/>
                  <a:pt x="14985" y="1045"/>
                </a:cubicBezTo>
                <a:cubicBezTo>
                  <a:pt x="14793" y="916"/>
                  <a:pt x="14588" y="809"/>
                  <a:pt x="14536" y="809"/>
                </a:cubicBezTo>
                <a:cubicBezTo>
                  <a:pt x="14483" y="809"/>
                  <a:pt x="14425" y="778"/>
                  <a:pt x="14397" y="731"/>
                </a:cubicBezTo>
                <a:cubicBezTo>
                  <a:pt x="14368" y="683"/>
                  <a:pt x="14246" y="590"/>
                  <a:pt x="14127" y="528"/>
                </a:cubicBezTo>
                <a:cubicBezTo>
                  <a:pt x="14009" y="467"/>
                  <a:pt x="13801" y="328"/>
                  <a:pt x="13670" y="214"/>
                </a:cubicBezTo>
                <a:cubicBezTo>
                  <a:pt x="13463" y="33"/>
                  <a:pt x="13397" y="0"/>
                  <a:pt x="13147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85" name="Volume fMRI"/>
          <p:cNvSpPr txBox="1"/>
          <p:nvPr/>
        </p:nvSpPr>
        <p:spPr>
          <a:xfrm>
            <a:off x="6114623" y="1621917"/>
            <a:ext cx="1269899" cy="324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Volume fMRI</a:t>
            </a:r>
          </a:p>
        </p:txBody>
      </p:sp>
      <p:sp>
        <p:nvSpPr>
          <p:cNvPr id="186" name="Surface fMRI"/>
          <p:cNvSpPr txBox="1"/>
          <p:nvPr/>
        </p:nvSpPr>
        <p:spPr>
          <a:xfrm>
            <a:off x="9367747" y="1621917"/>
            <a:ext cx="1299567" cy="324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Surface fMRI</a:t>
            </a:r>
          </a:p>
        </p:txBody>
      </p:sp>
      <p:sp>
        <p:nvSpPr>
          <p:cNvPr id="187" name="Multiple formats (NIFTI, CIFTI, MGH, MGZ, MATLAB)"/>
          <p:cNvSpPr txBox="1"/>
          <p:nvPr/>
        </p:nvSpPr>
        <p:spPr>
          <a:xfrm>
            <a:off x="5935728" y="2432729"/>
            <a:ext cx="6229487" cy="324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54000" indent="-254000">
              <a:lnSpc>
                <a:spcPct val="120000"/>
              </a:lnSpc>
              <a:spcBef>
                <a:spcPts val="0"/>
              </a:spcBef>
              <a:buSzPct val="123000"/>
              <a:buChar char="•"/>
              <a:defRPr sz="1600"/>
            </a:lvl1pPr>
          </a:lstStyle>
          <a:p>
            <a:r>
              <a:t>Multiple formats (NIFTI, CIFTI, MGH, MGZ, MATLAB)</a:t>
            </a:r>
          </a:p>
        </p:txBody>
      </p:sp>
      <p:sp>
        <p:nvSpPr>
          <p:cNvPr id="188" name="Rounded Rectangle"/>
          <p:cNvSpPr/>
          <p:nvPr/>
        </p:nvSpPr>
        <p:spPr>
          <a:xfrm>
            <a:off x="5796589" y="1198052"/>
            <a:ext cx="6781801" cy="1705634"/>
          </a:xfrm>
          <a:prstGeom prst="roundRect">
            <a:avLst>
              <a:gd name="adj" fmla="val 14867"/>
            </a:avLst>
          </a:prstGeom>
          <a:ln w="38100">
            <a:solidFill>
              <a:srgbClr val="A2CA3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3"/>
          <a:srcRect l="28844" t="7657" r="28844" b="5905"/>
          <a:stretch>
            <a:fillRect/>
          </a:stretch>
        </p:blipFill>
        <p:spPr>
          <a:xfrm rot="5400000" flipH="1">
            <a:off x="7818915" y="1205983"/>
            <a:ext cx="636103" cy="974625"/>
          </a:xfrm>
          <a:prstGeom prst="rect">
            <a:avLst/>
          </a:prstGeom>
          <a:ln w="12700">
            <a:solidFill>
              <a:srgbClr val="D5D5D5"/>
            </a:solidFill>
            <a:miter lim="400000"/>
          </a:ln>
        </p:spPr>
      </p:pic>
      <p:pic>
        <p:nvPicPr>
          <p:cNvPr id="190" name="Image" descr="Image"/>
          <p:cNvPicPr>
            <a:picLocks noChangeAspect="1"/>
          </p:cNvPicPr>
          <p:nvPr/>
        </p:nvPicPr>
        <p:blipFill>
          <a:blip r:embed="rId3"/>
          <a:srcRect l="28844" t="7657" r="28844" b="5905"/>
          <a:stretch>
            <a:fillRect/>
          </a:stretch>
        </p:blipFill>
        <p:spPr>
          <a:xfrm rot="5400000" flipH="1">
            <a:off x="7702079" y="1305307"/>
            <a:ext cx="636103" cy="974625"/>
          </a:xfrm>
          <a:prstGeom prst="rect">
            <a:avLst/>
          </a:prstGeom>
          <a:ln w="12700">
            <a:solidFill>
              <a:srgbClr val="D5D5D5"/>
            </a:solidFill>
            <a:miter lim="400000"/>
          </a:ln>
        </p:spPr>
      </p:pic>
      <p:pic>
        <p:nvPicPr>
          <p:cNvPr id="191" name="Image" descr="Image"/>
          <p:cNvPicPr>
            <a:picLocks noChangeAspect="1"/>
          </p:cNvPicPr>
          <p:nvPr/>
        </p:nvPicPr>
        <p:blipFill>
          <a:blip r:embed="rId3"/>
          <a:srcRect l="28844" t="7657" r="28844" b="5905"/>
          <a:stretch>
            <a:fillRect/>
          </a:stretch>
        </p:blipFill>
        <p:spPr>
          <a:xfrm rot="5400000" flipH="1">
            <a:off x="7585757" y="1393345"/>
            <a:ext cx="636103" cy="974626"/>
          </a:xfrm>
          <a:prstGeom prst="rect">
            <a:avLst/>
          </a:prstGeom>
          <a:ln w="12700">
            <a:solidFill>
              <a:srgbClr val="D5D5D5"/>
            </a:solidFill>
            <a:miter lim="400000"/>
          </a:ln>
        </p:spPr>
      </p:pic>
      <p:grpSp>
        <p:nvGrpSpPr>
          <p:cNvPr id="196" name="Group"/>
          <p:cNvGrpSpPr/>
          <p:nvPr/>
        </p:nvGrpSpPr>
        <p:grpSpPr>
          <a:xfrm>
            <a:off x="8768512" y="1469192"/>
            <a:ext cx="299822" cy="346732"/>
            <a:chOff x="0" y="0"/>
            <a:chExt cx="299821" cy="346730"/>
          </a:xfrm>
        </p:grpSpPr>
        <p:sp>
          <p:nvSpPr>
            <p:cNvPr id="192" name="Circle"/>
            <p:cNvSpPr/>
            <p:nvPr/>
          </p:nvSpPr>
          <p:spPr>
            <a:xfrm>
              <a:off x="0" y="283230"/>
              <a:ext cx="63500" cy="635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93" name="Circle"/>
            <p:cNvSpPr/>
            <p:nvPr/>
          </p:nvSpPr>
          <p:spPr>
            <a:xfrm>
              <a:off x="116578" y="283230"/>
              <a:ext cx="63501" cy="635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94" name="Circle"/>
            <p:cNvSpPr/>
            <p:nvPr/>
          </p:nvSpPr>
          <p:spPr>
            <a:xfrm>
              <a:off x="236321" y="283230"/>
              <a:ext cx="63501" cy="635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95" name="t"/>
            <p:cNvSpPr txBox="1"/>
            <p:nvPr/>
          </p:nvSpPr>
          <p:spPr>
            <a:xfrm>
              <a:off x="51811" y="0"/>
              <a:ext cx="178309" cy="324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100000"/>
                </a:lnSpc>
                <a:spcBef>
                  <a:spcPts val="0"/>
                </a:spcBef>
                <a:defRPr sz="1600" i="1"/>
              </a:lvl1pPr>
            </a:lstStyle>
            <a:p>
              <a:r>
                <a:t>t</a:t>
              </a:r>
            </a:p>
          </p:txBody>
        </p:sp>
      </p:grpSp>
      <p:grpSp>
        <p:nvGrpSpPr>
          <p:cNvPr id="201" name="Group"/>
          <p:cNvGrpSpPr/>
          <p:nvPr/>
        </p:nvGrpSpPr>
        <p:grpSpPr>
          <a:xfrm>
            <a:off x="11802076" y="1463417"/>
            <a:ext cx="299822" cy="346732"/>
            <a:chOff x="0" y="0"/>
            <a:chExt cx="299821" cy="346730"/>
          </a:xfrm>
        </p:grpSpPr>
        <p:sp>
          <p:nvSpPr>
            <p:cNvPr id="197" name="Circle"/>
            <p:cNvSpPr/>
            <p:nvPr/>
          </p:nvSpPr>
          <p:spPr>
            <a:xfrm>
              <a:off x="0" y="283230"/>
              <a:ext cx="63500" cy="63501"/>
            </a:xfrm>
            <a:prstGeom prst="ellipse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98" name="Circle"/>
            <p:cNvSpPr/>
            <p:nvPr/>
          </p:nvSpPr>
          <p:spPr>
            <a:xfrm>
              <a:off x="116578" y="283230"/>
              <a:ext cx="63501" cy="63501"/>
            </a:xfrm>
            <a:prstGeom prst="ellipse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99" name="Circle"/>
            <p:cNvSpPr/>
            <p:nvPr/>
          </p:nvSpPr>
          <p:spPr>
            <a:xfrm>
              <a:off x="236321" y="283230"/>
              <a:ext cx="63501" cy="63501"/>
            </a:xfrm>
            <a:prstGeom prst="ellipse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00" name="t"/>
            <p:cNvSpPr txBox="1"/>
            <p:nvPr/>
          </p:nvSpPr>
          <p:spPr>
            <a:xfrm>
              <a:off x="51811" y="0"/>
              <a:ext cx="178309" cy="324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100000"/>
                </a:lnSpc>
                <a:spcBef>
                  <a:spcPts val="0"/>
                </a:spcBef>
                <a:defRPr sz="1600" i="1"/>
              </a:lvl1pPr>
            </a:lstStyle>
            <a:p>
              <a:r>
                <a:t>t</a:t>
              </a:r>
            </a:p>
          </p:txBody>
        </p:sp>
      </p:grpSp>
      <p:pic>
        <p:nvPicPr>
          <p:cNvPr id="202" name="Screenshot 2023-05-16 at 11.10.12 AM.jpg" descr="Screenshot 2023-05-16 at 11.10.12 AM.jpg"/>
          <p:cNvPicPr>
            <a:picLocks noChangeAspect="1"/>
          </p:cNvPicPr>
          <p:nvPr/>
        </p:nvPicPr>
        <p:blipFill>
          <a:blip r:embed="rId4"/>
          <a:srcRect l="10954" t="23017" r="23375" b="19976"/>
          <a:stretch>
            <a:fillRect/>
          </a:stretch>
        </p:blipFill>
        <p:spPr>
          <a:xfrm>
            <a:off x="7694610" y="5272084"/>
            <a:ext cx="1015794" cy="6957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546" extrusionOk="0">
                <a:moveTo>
                  <a:pt x="12704" y="11"/>
                </a:moveTo>
                <a:cubicBezTo>
                  <a:pt x="12384" y="10"/>
                  <a:pt x="12313" y="20"/>
                  <a:pt x="12164" y="109"/>
                </a:cubicBezTo>
                <a:cubicBezTo>
                  <a:pt x="12002" y="207"/>
                  <a:pt x="11988" y="200"/>
                  <a:pt x="11793" y="146"/>
                </a:cubicBezTo>
                <a:cubicBezTo>
                  <a:pt x="11623" y="99"/>
                  <a:pt x="11551" y="109"/>
                  <a:pt x="11363" y="158"/>
                </a:cubicBezTo>
                <a:cubicBezTo>
                  <a:pt x="11240" y="191"/>
                  <a:pt x="11046" y="206"/>
                  <a:pt x="10933" y="195"/>
                </a:cubicBezTo>
                <a:cubicBezTo>
                  <a:pt x="10821" y="185"/>
                  <a:pt x="10534" y="181"/>
                  <a:pt x="10301" y="183"/>
                </a:cubicBezTo>
                <a:cubicBezTo>
                  <a:pt x="9828" y="188"/>
                  <a:pt x="9665" y="247"/>
                  <a:pt x="9407" y="503"/>
                </a:cubicBezTo>
                <a:cubicBezTo>
                  <a:pt x="9271" y="637"/>
                  <a:pt x="9260" y="640"/>
                  <a:pt x="8783" y="675"/>
                </a:cubicBezTo>
                <a:cubicBezTo>
                  <a:pt x="7511" y="766"/>
                  <a:pt x="6989" y="983"/>
                  <a:pt x="5570" y="2014"/>
                </a:cubicBezTo>
                <a:cubicBezTo>
                  <a:pt x="3747" y="3340"/>
                  <a:pt x="2890" y="4418"/>
                  <a:pt x="1321" y="7348"/>
                </a:cubicBezTo>
                <a:cubicBezTo>
                  <a:pt x="817" y="8289"/>
                  <a:pt x="564" y="8926"/>
                  <a:pt x="300" y="9929"/>
                </a:cubicBezTo>
                <a:cubicBezTo>
                  <a:pt x="108" y="10660"/>
                  <a:pt x="25" y="11209"/>
                  <a:pt x="5" y="11896"/>
                </a:cubicBezTo>
                <a:cubicBezTo>
                  <a:pt x="-13" y="12528"/>
                  <a:pt x="11" y="12945"/>
                  <a:pt x="123" y="13665"/>
                </a:cubicBezTo>
                <a:cubicBezTo>
                  <a:pt x="163" y="13920"/>
                  <a:pt x="207" y="14331"/>
                  <a:pt x="224" y="14575"/>
                </a:cubicBezTo>
                <a:cubicBezTo>
                  <a:pt x="266" y="15175"/>
                  <a:pt x="340" y="15429"/>
                  <a:pt x="545" y="15730"/>
                </a:cubicBezTo>
                <a:cubicBezTo>
                  <a:pt x="753" y="16035"/>
                  <a:pt x="1382" y="16634"/>
                  <a:pt x="1877" y="17008"/>
                </a:cubicBezTo>
                <a:cubicBezTo>
                  <a:pt x="2499" y="17479"/>
                  <a:pt x="2942" y="17666"/>
                  <a:pt x="3850" y="17819"/>
                </a:cubicBezTo>
                <a:cubicBezTo>
                  <a:pt x="4294" y="17894"/>
                  <a:pt x="4820" y="18009"/>
                  <a:pt x="4921" y="18053"/>
                </a:cubicBezTo>
                <a:cubicBezTo>
                  <a:pt x="4943" y="18062"/>
                  <a:pt x="4927" y="18190"/>
                  <a:pt x="4879" y="18459"/>
                </a:cubicBezTo>
                <a:cubicBezTo>
                  <a:pt x="4782" y="19006"/>
                  <a:pt x="4791" y="19601"/>
                  <a:pt x="4904" y="19958"/>
                </a:cubicBezTo>
                <a:cubicBezTo>
                  <a:pt x="4947" y="20092"/>
                  <a:pt x="5019" y="20267"/>
                  <a:pt x="5064" y="20351"/>
                </a:cubicBezTo>
                <a:cubicBezTo>
                  <a:pt x="5335" y="20851"/>
                  <a:pt x="6051" y="21343"/>
                  <a:pt x="6768" y="21531"/>
                </a:cubicBezTo>
                <a:cubicBezTo>
                  <a:pt x="6912" y="21569"/>
                  <a:pt x="7282" y="21530"/>
                  <a:pt x="7425" y="21457"/>
                </a:cubicBezTo>
                <a:cubicBezTo>
                  <a:pt x="7582" y="21378"/>
                  <a:pt x="7706" y="21297"/>
                  <a:pt x="8066" y="21015"/>
                </a:cubicBezTo>
                <a:lnTo>
                  <a:pt x="8294" y="20831"/>
                </a:lnTo>
                <a:lnTo>
                  <a:pt x="8530" y="20978"/>
                </a:lnTo>
                <a:cubicBezTo>
                  <a:pt x="9081" y="21321"/>
                  <a:pt x="9708" y="21428"/>
                  <a:pt x="10157" y="21261"/>
                </a:cubicBezTo>
                <a:cubicBezTo>
                  <a:pt x="10381" y="21177"/>
                  <a:pt x="11160" y="20640"/>
                  <a:pt x="11296" y="20474"/>
                </a:cubicBezTo>
                <a:cubicBezTo>
                  <a:pt x="11346" y="20412"/>
                  <a:pt x="11696" y="20124"/>
                  <a:pt x="12190" y="19724"/>
                </a:cubicBezTo>
                <a:cubicBezTo>
                  <a:pt x="12435" y="19526"/>
                  <a:pt x="13003" y="19117"/>
                  <a:pt x="13227" y="18975"/>
                </a:cubicBezTo>
                <a:cubicBezTo>
                  <a:pt x="13324" y="18913"/>
                  <a:pt x="13779" y="18758"/>
                  <a:pt x="14390" y="18581"/>
                </a:cubicBezTo>
                <a:cubicBezTo>
                  <a:pt x="14945" y="18421"/>
                  <a:pt x="15627" y="18198"/>
                  <a:pt x="15900" y="18090"/>
                </a:cubicBezTo>
                <a:cubicBezTo>
                  <a:pt x="17272" y="17548"/>
                  <a:pt x="18671" y="16969"/>
                  <a:pt x="19214" y="16726"/>
                </a:cubicBezTo>
                <a:cubicBezTo>
                  <a:pt x="19580" y="16561"/>
                  <a:pt x="19734" y="16505"/>
                  <a:pt x="20175" y="16369"/>
                </a:cubicBezTo>
                <a:cubicBezTo>
                  <a:pt x="20708" y="16205"/>
                  <a:pt x="20965" y="16044"/>
                  <a:pt x="21153" y="15730"/>
                </a:cubicBezTo>
                <a:cubicBezTo>
                  <a:pt x="21356" y="15392"/>
                  <a:pt x="21483" y="14968"/>
                  <a:pt x="21566" y="14354"/>
                </a:cubicBezTo>
                <a:cubicBezTo>
                  <a:pt x="21587" y="14199"/>
                  <a:pt x="21586" y="13234"/>
                  <a:pt x="21566" y="13186"/>
                </a:cubicBezTo>
                <a:cubicBezTo>
                  <a:pt x="21558" y="13167"/>
                  <a:pt x="21541" y="12964"/>
                  <a:pt x="21524" y="12744"/>
                </a:cubicBezTo>
                <a:cubicBezTo>
                  <a:pt x="21419" y="11349"/>
                  <a:pt x="21349" y="10966"/>
                  <a:pt x="21136" y="10507"/>
                </a:cubicBezTo>
                <a:cubicBezTo>
                  <a:pt x="21062" y="10347"/>
                  <a:pt x="20959" y="9894"/>
                  <a:pt x="20917" y="9560"/>
                </a:cubicBezTo>
                <a:cubicBezTo>
                  <a:pt x="20893" y="9368"/>
                  <a:pt x="20713" y="8507"/>
                  <a:pt x="20605" y="8073"/>
                </a:cubicBezTo>
                <a:cubicBezTo>
                  <a:pt x="20554" y="7870"/>
                  <a:pt x="20285" y="7052"/>
                  <a:pt x="20175" y="6771"/>
                </a:cubicBezTo>
                <a:cubicBezTo>
                  <a:pt x="19794" y="5797"/>
                  <a:pt x="19332" y="5062"/>
                  <a:pt x="18961" y="4829"/>
                </a:cubicBezTo>
                <a:cubicBezTo>
                  <a:pt x="18854" y="4762"/>
                  <a:pt x="18653" y="4555"/>
                  <a:pt x="18252" y="4091"/>
                </a:cubicBezTo>
                <a:cubicBezTo>
                  <a:pt x="17905" y="3689"/>
                  <a:pt x="17670" y="3312"/>
                  <a:pt x="17342" y="2604"/>
                </a:cubicBezTo>
                <a:cubicBezTo>
                  <a:pt x="16907" y="1669"/>
                  <a:pt x="16584" y="1314"/>
                  <a:pt x="15992" y="1142"/>
                </a:cubicBezTo>
                <a:cubicBezTo>
                  <a:pt x="15801" y="1086"/>
                  <a:pt x="15650" y="1007"/>
                  <a:pt x="15512" y="896"/>
                </a:cubicBezTo>
                <a:cubicBezTo>
                  <a:pt x="14733" y="268"/>
                  <a:pt x="14468" y="106"/>
                  <a:pt x="14078" y="23"/>
                </a:cubicBezTo>
                <a:cubicBezTo>
                  <a:pt x="13824" y="-31"/>
                  <a:pt x="13618" y="10"/>
                  <a:pt x="13463" y="134"/>
                </a:cubicBezTo>
                <a:cubicBezTo>
                  <a:pt x="13402" y="183"/>
                  <a:pt x="13368" y="173"/>
                  <a:pt x="13227" y="97"/>
                </a:cubicBezTo>
                <a:cubicBezTo>
                  <a:pt x="13094" y="25"/>
                  <a:pt x="13000" y="12"/>
                  <a:pt x="12704" y="1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03" name="Topography"/>
          <p:cNvSpPr txBox="1"/>
          <p:nvPr/>
        </p:nvSpPr>
        <p:spPr>
          <a:xfrm>
            <a:off x="6858344" y="4554638"/>
            <a:ext cx="1190652" cy="324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Topography</a:t>
            </a:r>
          </a:p>
        </p:txBody>
      </p:sp>
      <p:sp>
        <p:nvSpPr>
          <p:cNvPr id="204" name="Spatial correspondence…"/>
          <p:cNvSpPr txBox="1"/>
          <p:nvPr/>
        </p:nvSpPr>
        <p:spPr>
          <a:xfrm>
            <a:off x="5961109" y="7426608"/>
            <a:ext cx="6178725" cy="5976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03200" indent="-203200">
              <a:lnSpc>
                <a:spcPct val="120000"/>
              </a:lnSpc>
              <a:spcBef>
                <a:spcPts val="0"/>
              </a:spcBef>
              <a:buSzPct val="123000"/>
              <a:buChar char="•"/>
              <a:defRPr sz="1600"/>
            </a:pPr>
            <a:r>
              <a:t>Spatial correspondence </a:t>
            </a:r>
          </a:p>
          <a:p>
            <a:pPr marL="203200" indent="-203200">
              <a:lnSpc>
                <a:spcPct val="120000"/>
              </a:lnSpc>
              <a:spcBef>
                <a:spcPts val="0"/>
              </a:spcBef>
              <a:buSzPct val="123000"/>
              <a:buChar char="•"/>
              <a:defRPr sz="1600"/>
            </a:pPr>
            <a:r>
              <a:t>Functional coherence</a:t>
            </a:r>
          </a:p>
        </p:txBody>
      </p:sp>
      <p:sp>
        <p:nvSpPr>
          <p:cNvPr id="205" name="Spatial-regularized Non-negative Matrix Factorization (NMF)…"/>
          <p:cNvSpPr txBox="1"/>
          <p:nvPr/>
        </p:nvSpPr>
        <p:spPr>
          <a:xfrm>
            <a:off x="5953467" y="3348486"/>
            <a:ext cx="6229487" cy="5976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54000" indent="-254000">
              <a:lnSpc>
                <a:spcPct val="120000"/>
              </a:lnSpc>
              <a:spcBef>
                <a:spcPts val="0"/>
              </a:spcBef>
              <a:buSzPct val="123000"/>
              <a:buChar char="•"/>
              <a:defRPr sz="1600"/>
            </a:pPr>
            <a:r>
              <a:t>Spatial-regularized Non-negative Matrix Factorization (NMF)</a:t>
            </a:r>
          </a:p>
          <a:p>
            <a:pPr marL="254000" indent="-254000">
              <a:lnSpc>
                <a:spcPct val="120000"/>
              </a:lnSpc>
              <a:spcBef>
                <a:spcPts val="0"/>
              </a:spcBef>
              <a:buSzPct val="123000"/>
              <a:buChar char="•"/>
              <a:defRPr sz="1600"/>
            </a:pPr>
            <a:r>
              <a:t>Personalized FNs</a:t>
            </a:r>
          </a:p>
        </p:txBody>
      </p:sp>
      <p:sp>
        <p:nvSpPr>
          <p:cNvPr id="206" name="Volume"/>
          <p:cNvSpPr txBox="1"/>
          <p:nvPr/>
        </p:nvSpPr>
        <p:spPr>
          <a:xfrm>
            <a:off x="6423065" y="4888214"/>
            <a:ext cx="784455" cy="324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Volume</a:t>
            </a:r>
          </a:p>
        </p:txBody>
      </p:sp>
      <p:sp>
        <p:nvSpPr>
          <p:cNvPr id="207" name="Functional connectivity"/>
          <p:cNvSpPr txBox="1"/>
          <p:nvPr/>
        </p:nvSpPr>
        <p:spPr>
          <a:xfrm>
            <a:off x="9664566" y="4554638"/>
            <a:ext cx="2206854" cy="324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Functional connectivity</a:t>
            </a:r>
          </a:p>
        </p:txBody>
      </p:sp>
      <p:sp>
        <p:nvSpPr>
          <p:cNvPr id="208" name="Surface"/>
          <p:cNvSpPr txBox="1"/>
          <p:nvPr/>
        </p:nvSpPr>
        <p:spPr>
          <a:xfrm>
            <a:off x="7795446" y="4888214"/>
            <a:ext cx="814122" cy="324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Surface</a:t>
            </a:r>
          </a:p>
        </p:txBody>
      </p:sp>
      <p:sp>
        <p:nvSpPr>
          <p:cNvPr id="209" name="Rounded Rectangle"/>
          <p:cNvSpPr/>
          <p:nvPr/>
        </p:nvSpPr>
        <p:spPr>
          <a:xfrm>
            <a:off x="5796589" y="4386573"/>
            <a:ext cx="6781801" cy="1782688"/>
          </a:xfrm>
          <a:prstGeom prst="roundRect">
            <a:avLst>
              <a:gd name="adj" fmla="val 14225"/>
            </a:avLst>
          </a:prstGeom>
          <a:ln w="38100">
            <a:solidFill>
              <a:srgbClr val="479FF8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0" name="FC matrix"/>
          <p:cNvSpPr txBox="1"/>
          <p:nvPr/>
        </p:nvSpPr>
        <p:spPr>
          <a:xfrm>
            <a:off x="10245332" y="4888214"/>
            <a:ext cx="1045323" cy="324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FC matrix</a:t>
            </a:r>
          </a:p>
        </p:txBody>
      </p:sp>
      <p:pic>
        <p:nvPicPr>
          <p:cNvPr id="211" name="Screenshot 2023-05-17 at 2.18.01 PM.jpg" descr="Screenshot 2023-05-17 at 2.18.01 PM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0763" y="5181572"/>
            <a:ext cx="974460" cy="8708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Screenshot 2023-05-16 at 11.09.59 AM.jpg" descr="Screenshot 2023-05-16 at 11.09.59 AM.jpg"/>
          <p:cNvPicPr>
            <a:picLocks noChangeAspect="1"/>
          </p:cNvPicPr>
          <p:nvPr/>
        </p:nvPicPr>
        <p:blipFill>
          <a:blip r:embed="rId6"/>
          <a:srcRect l="10954" t="23017" r="23370" b="19969"/>
          <a:stretch>
            <a:fillRect/>
          </a:stretch>
        </p:blipFill>
        <p:spPr>
          <a:xfrm>
            <a:off x="7301205" y="6599951"/>
            <a:ext cx="1015743" cy="695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546" extrusionOk="0">
                <a:moveTo>
                  <a:pt x="12692" y="11"/>
                </a:moveTo>
                <a:cubicBezTo>
                  <a:pt x="12372" y="10"/>
                  <a:pt x="12310" y="20"/>
                  <a:pt x="12161" y="109"/>
                </a:cubicBezTo>
                <a:cubicBezTo>
                  <a:pt x="11999" y="207"/>
                  <a:pt x="11984" y="200"/>
                  <a:pt x="11790" y="146"/>
                </a:cubicBezTo>
                <a:cubicBezTo>
                  <a:pt x="11620" y="99"/>
                  <a:pt x="11548" y="109"/>
                  <a:pt x="11360" y="158"/>
                </a:cubicBezTo>
                <a:cubicBezTo>
                  <a:pt x="11237" y="191"/>
                  <a:pt x="11043" y="206"/>
                  <a:pt x="10930" y="195"/>
                </a:cubicBezTo>
                <a:cubicBezTo>
                  <a:pt x="10818" y="185"/>
                  <a:pt x="10531" y="181"/>
                  <a:pt x="10298" y="183"/>
                </a:cubicBezTo>
                <a:cubicBezTo>
                  <a:pt x="9825" y="188"/>
                  <a:pt x="9662" y="247"/>
                  <a:pt x="9404" y="503"/>
                </a:cubicBezTo>
                <a:cubicBezTo>
                  <a:pt x="9269" y="637"/>
                  <a:pt x="9257" y="640"/>
                  <a:pt x="8781" y="675"/>
                </a:cubicBezTo>
                <a:cubicBezTo>
                  <a:pt x="7791" y="746"/>
                  <a:pt x="7377" y="859"/>
                  <a:pt x="6639" y="1289"/>
                </a:cubicBezTo>
                <a:cubicBezTo>
                  <a:pt x="6170" y="1563"/>
                  <a:pt x="5198" y="2252"/>
                  <a:pt x="4785" y="2604"/>
                </a:cubicBezTo>
                <a:cubicBezTo>
                  <a:pt x="4412" y="2922"/>
                  <a:pt x="3892" y="3437"/>
                  <a:pt x="3571" y="3796"/>
                </a:cubicBezTo>
                <a:cubicBezTo>
                  <a:pt x="3018" y="4415"/>
                  <a:pt x="2223" y="5659"/>
                  <a:pt x="1354" y="7274"/>
                </a:cubicBezTo>
                <a:cubicBezTo>
                  <a:pt x="855" y="8202"/>
                  <a:pt x="616" y="8793"/>
                  <a:pt x="368" y="9696"/>
                </a:cubicBezTo>
                <a:cubicBezTo>
                  <a:pt x="98" y="10672"/>
                  <a:pt x="26" y="11114"/>
                  <a:pt x="5" y="11896"/>
                </a:cubicBezTo>
                <a:cubicBezTo>
                  <a:pt x="-12" y="12527"/>
                  <a:pt x="12" y="12950"/>
                  <a:pt x="123" y="13665"/>
                </a:cubicBezTo>
                <a:cubicBezTo>
                  <a:pt x="163" y="13920"/>
                  <a:pt x="207" y="14318"/>
                  <a:pt x="224" y="14563"/>
                </a:cubicBezTo>
                <a:cubicBezTo>
                  <a:pt x="266" y="15162"/>
                  <a:pt x="340" y="15416"/>
                  <a:pt x="545" y="15718"/>
                </a:cubicBezTo>
                <a:cubicBezTo>
                  <a:pt x="751" y="16022"/>
                  <a:pt x="1378" y="16631"/>
                  <a:pt x="1876" y="17008"/>
                </a:cubicBezTo>
                <a:cubicBezTo>
                  <a:pt x="2498" y="17479"/>
                  <a:pt x="2941" y="17666"/>
                  <a:pt x="3849" y="17819"/>
                </a:cubicBezTo>
                <a:cubicBezTo>
                  <a:pt x="4293" y="17894"/>
                  <a:pt x="4818" y="18009"/>
                  <a:pt x="4920" y="18053"/>
                </a:cubicBezTo>
                <a:cubicBezTo>
                  <a:pt x="4942" y="18062"/>
                  <a:pt x="4925" y="18190"/>
                  <a:pt x="4878" y="18459"/>
                </a:cubicBezTo>
                <a:cubicBezTo>
                  <a:pt x="4780" y="19006"/>
                  <a:pt x="4790" y="19601"/>
                  <a:pt x="4903" y="19958"/>
                </a:cubicBezTo>
                <a:cubicBezTo>
                  <a:pt x="4945" y="20092"/>
                  <a:pt x="5018" y="20267"/>
                  <a:pt x="5063" y="20351"/>
                </a:cubicBezTo>
                <a:cubicBezTo>
                  <a:pt x="5336" y="20856"/>
                  <a:pt x="6041" y="21341"/>
                  <a:pt x="6766" y="21531"/>
                </a:cubicBezTo>
                <a:cubicBezTo>
                  <a:pt x="6910" y="21569"/>
                  <a:pt x="7280" y="21530"/>
                  <a:pt x="7423" y="21457"/>
                </a:cubicBezTo>
                <a:cubicBezTo>
                  <a:pt x="7579" y="21378"/>
                  <a:pt x="7704" y="21285"/>
                  <a:pt x="8064" y="21003"/>
                </a:cubicBezTo>
                <a:lnTo>
                  <a:pt x="8292" y="20831"/>
                </a:lnTo>
                <a:lnTo>
                  <a:pt x="8528" y="20978"/>
                </a:lnTo>
                <a:cubicBezTo>
                  <a:pt x="9049" y="21302"/>
                  <a:pt x="9687" y="21427"/>
                  <a:pt x="10104" y="21285"/>
                </a:cubicBezTo>
                <a:cubicBezTo>
                  <a:pt x="10336" y="21207"/>
                  <a:pt x="10979" y="20766"/>
                  <a:pt x="11293" y="20474"/>
                </a:cubicBezTo>
                <a:cubicBezTo>
                  <a:pt x="11468" y="20311"/>
                  <a:pt x="11549" y="20245"/>
                  <a:pt x="11866" y="19983"/>
                </a:cubicBezTo>
                <a:cubicBezTo>
                  <a:pt x="12398" y="19542"/>
                  <a:pt x="12850" y="19208"/>
                  <a:pt x="13189" y="18999"/>
                </a:cubicBezTo>
                <a:cubicBezTo>
                  <a:pt x="13386" y="18879"/>
                  <a:pt x="13647" y="18778"/>
                  <a:pt x="14420" y="18557"/>
                </a:cubicBezTo>
                <a:cubicBezTo>
                  <a:pt x="15315" y="18301"/>
                  <a:pt x="15882" y="18109"/>
                  <a:pt x="16688" y="17770"/>
                </a:cubicBezTo>
                <a:cubicBezTo>
                  <a:pt x="16851" y="17702"/>
                  <a:pt x="17129" y="17592"/>
                  <a:pt x="17303" y="17524"/>
                </a:cubicBezTo>
                <a:cubicBezTo>
                  <a:pt x="17932" y="17279"/>
                  <a:pt x="18746" y="16933"/>
                  <a:pt x="19208" y="16726"/>
                </a:cubicBezTo>
                <a:cubicBezTo>
                  <a:pt x="19575" y="16561"/>
                  <a:pt x="19728" y="16505"/>
                  <a:pt x="20169" y="16369"/>
                </a:cubicBezTo>
                <a:cubicBezTo>
                  <a:pt x="20641" y="16224"/>
                  <a:pt x="20947" y="16036"/>
                  <a:pt x="21097" y="15804"/>
                </a:cubicBezTo>
                <a:cubicBezTo>
                  <a:pt x="21271" y="15534"/>
                  <a:pt x="21465" y="15006"/>
                  <a:pt x="21501" y="14710"/>
                </a:cubicBezTo>
                <a:cubicBezTo>
                  <a:pt x="21508" y="14651"/>
                  <a:pt x="21527" y="14532"/>
                  <a:pt x="21543" y="14440"/>
                </a:cubicBezTo>
                <a:cubicBezTo>
                  <a:pt x="21574" y="14273"/>
                  <a:pt x="21588" y="13251"/>
                  <a:pt x="21560" y="13186"/>
                </a:cubicBezTo>
                <a:cubicBezTo>
                  <a:pt x="21552" y="13167"/>
                  <a:pt x="21535" y="12964"/>
                  <a:pt x="21518" y="12744"/>
                </a:cubicBezTo>
                <a:cubicBezTo>
                  <a:pt x="21413" y="11349"/>
                  <a:pt x="21343" y="10966"/>
                  <a:pt x="21130" y="10507"/>
                </a:cubicBezTo>
                <a:cubicBezTo>
                  <a:pt x="21056" y="10347"/>
                  <a:pt x="20953" y="9894"/>
                  <a:pt x="20911" y="9560"/>
                </a:cubicBezTo>
                <a:cubicBezTo>
                  <a:pt x="20887" y="9368"/>
                  <a:pt x="20699" y="8507"/>
                  <a:pt x="20591" y="8073"/>
                </a:cubicBezTo>
                <a:cubicBezTo>
                  <a:pt x="20542" y="7876"/>
                  <a:pt x="20277" y="7071"/>
                  <a:pt x="20161" y="6771"/>
                </a:cubicBezTo>
                <a:cubicBezTo>
                  <a:pt x="19798" y="5832"/>
                  <a:pt x="19318" y="5057"/>
                  <a:pt x="18955" y="4829"/>
                </a:cubicBezTo>
                <a:cubicBezTo>
                  <a:pt x="18849" y="4762"/>
                  <a:pt x="18648" y="4554"/>
                  <a:pt x="18247" y="4091"/>
                </a:cubicBezTo>
                <a:cubicBezTo>
                  <a:pt x="17900" y="3690"/>
                  <a:pt x="17665" y="3311"/>
                  <a:pt x="17337" y="2604"/>
                </a:cubicBezTo>
                <a:cubicBezTo>
                  <a:pt x="16903" y="1669"/>
                  <a:pt x="16579" y="1314"/>
                  <a:pt x="15988" y="1142"/>
                </a:cubicBezTo>
                <a:cubicBezTo>
                  <a:pt x="15797" y="1086"/>
                  <a:pt x="15646" y="1007"/>
                  <a:pt x="15508" y="896"/>
                </a:cubicBezTo>
                <a:cubicBezTo>
                  <a:pt x="14729" y="268"/>
                  <a:pt x="14464" y="106"/>
                  <a:pt x="14075" y="23"/>
                </a:cubicBezTo>
                <a:cubicBezTo>
                  <a:pt x="13820" y="-31"/>
                  <a:pt x="13614" y="10"/>
                  <a:pt x="13459" y="134"/>
                </a:cubicBezTo>
                <a:cubicBezTo>
                  <a:pt x="13398" y="182"/>
                  <a:pt x="13364" y="173"/>
                  <a:pt x="13223" y="97"/>
                </a:cubicBezTo>
                <a:cubicBezTo>
                  <a:pt x="13091" y="25"/>
                  <a:pt x="12988" y="12"/>
                  <a:pt x="12692" y="11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3" name="Screenshot 2023-05-16 at 11.10.12 AM.jpg" descr="Screenshot 2023-05-16 at 11.10.12 AM.jpg"/>
          <p:cNvPicPr>
            <a:picLocks noChangeAspect="1"/>
          </p:cNvPicPr>
          <p:nvPr/>
        </p:nvPicPr>
        <p:blipFill>
          <a:blip r:embed="rId4"/>
          <a:srcRect l="10954" t="23017" r="23375" b="19976"/>
          <a:stretch>
            <a:fillRect/>
          </a:stretch>
        </p:blipFill>
        <p:spPr>
          <a:xfrm>
            <a:off x="10397681" y="6599951"/>
            <a:ext cx="1015793" cy="6957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546" extrusionOk="0">
                <a:moveTo>
                  <a:pt x="12704" y="11"/>
                </a:moveTo>
                <a:cubicBezTo>
                  <a:pt x="12384" y="10"/>
                  <a:pt x="12313" y="20"/>
                  <a:pt x="12164" y="109"/>
                </a:cubicBezTo>
                <a:cubicBezTo>
                  <a:pt x="12002" y="207"/>
                  <a:pt x="11988" y="200"/>
                  <a:pt x="11793" y="146"/>
                </a:cubicBezTo>
                <a:cubicBezTo>
                  <a:pt x="11623" y="99"/>
                  <a:pt x="11551" y="109"/>
                  <a:pt x="11363" y="158"/>
                </a:cubicBezTo>
                <a:cubicBezTo>
                  <a:pt x="11240" y="191"/>
                  <a:pt x="11046" y="206"/>
                  <a:pt x="10933" y="195"/>
                </a:cubicBezTo>
                <a:cubicBezTo>
                  <a:pt x="10821" y="185"/>
                  <a:pt x="10534" y="181"/>
                  <a:pt x="10301" y="183"/>
                </a:cubicBezTo>
                <a:cubicBezTo>
                  <a:pt x="9828" y="188"/>
                  <a:pt x="9665" y="247"/>
                  <a:pt x="9407" y="503"/>
                </a:cubicBezTo>
                <a:cubicBezTo>
                  <a:pt x="9271" y="637"/>
                  <a:pt x="9260" y="640"/>
                  <a:pt x="8783" y="675"/>
                </a:cubicBezTo>
                <a:cubicBezTo>
                  <a:pt x="7511" y="766"/>
                  <a:pt x="6989" y="983"/>
                  <a:pt x="5570" y="2014"/>
                </a:cubicBezTo>
                <a:cubicBezTo>
                  <a:pt x="3747" y="3340"/>
                  <a:pt x="2890" y="4418"/>
                  <a:pt x="1321" y="7348"/>
                </a:cubicBezTo>
                <a:cubicBezTo>
                  <a:pt x="817" y="8289"/>
                  <a:pt x="564" y="8926"/>
                  <a:pt x="300" y="9929"/>
                </a:cubicBezTo>
                <a:cubicBezTo>
                  <a:pt x="108" y="10660"/>
                  <a:pt x="25" y="11209"/>
                  <a:pt x="5" y="11896"/>
                </a:cubicBezTo>
                <a:cubicBezTo>
                  <a:pt x="-13" y="12528"/>
                  <a:pt x="11" y="12945"/>
                  <a:pt x="123" y="13665"/>
                </a:cubicBezTo>
                <a:cubicBezTo>
                  <a:pt x="163" y="13920"/>
                  <a:pt x="207" y="14331"/>
                  <a:pt x="224" y="14575"/>
                </a:cubicBezTo>
                <a:cubicBezTo>
                  <a:pt x="266" y="15175"/>
                  <a:pt x="340" y="15429"/>
                  <a:pt x="545" y="15730"/>
                </a:cubicBezTo>
                <a:cubicBezTo>
                  <a:pt x="753" y="16035"/>
                  <a:pt x="1382" y="16634"/>
                  <a:pt x="1877" y="17008"/>
                </a:cubicBezTo>
                <a:cubicBezTo>
                  <a:pt x="2499" y="17479"/>
                  <a:pt x="2942" y="17666"/>
                  <a:pt x="3850" y="17819"/>
                </a:cubicBezTo>
                <a:cubicBezTo>
                  <a:pt x="4294" y="17894"/>
                  <a:pt x="4820" y="18009"/>
                  <a:pt x="4921" y="18053"/>
                </a:cubicBezTo>
                <a:cubicBezTo>
                  <a:pt x="4943" y="18062"/>
                  <a:pt x="4927" y="18190"/>
                  <a:pt x="4879" y="18459"/>
                </a:cubicBezTo>
                <a:cubicBezTo>
                  <a:pt x="4782" y="19006"/>
                  <a:pt x="4791" y="19601"/>
                  <a:pt x="4904" y="19958"/>
                </a:cubicBezTo>
                <a:cubicBezTo>
                  <a:pt x="4947" y="20092"/>
                  <a:pt x="5019" y="20267"/>
                  <a:pt x="5064" y="20351"/>
                </a:cubicBezTo>
                <a:cubicBezTo>
                  <a:pt x="5335" y="20851"/>
                  <a:pt x="6051" y="21343"/>
                  <a:pt x="6768" y="21531"/>
                </a:cubicBezTo>
                <a:cubicBezTo>
                  <a:pt x="6912" y="21569"/>
                  <a:pt x="7282" y="21530"/>
                  <a:pt x="7425" y="21457"/>
                </a:cubicBezTo>
                <a:cubicBezTo>
                  <a:pt x="7582" y="21378"/>
                  <a:pt x="7706" y="21297"/>
                  <a:pt x="8066" y="21015"/>
                </a:cubicBezTo>
                <a:lnTo>
                  <a:pt x="8294" y="20831"/>
                </a:lnTo>
                <a:lnTo>
                  <a:pt x="8530" y="20978"/>
                </a:lnTo>
                <a:cubicBezTo>
                  <a:pt x="9081" y="21321"/>
                  <a:pt x="9708" y="21428"/>
                  <a:pt x="10157" y="21261"/>
                </a:cubicBezTo>
                <a:cubicBezTo>
                  <a:pt x="10381" y="21177"/>
                  <a:pt x="11160" y="20640"/>
                  <a:pt x="11296" y="20474"/>
                </a:cubicBezTo>
                <a:cubicBezTo>
                  <a:pt x="11346" y="20412"/>
                  <a:pt x="11696" y="20124"/>
                  <a:pt x="12190" y="19724"/>
                </a:cubicBezTo>
                <a:cubicBezTo>
                  <a:pt x="12435" y="19526"/>
                  <a:pt x="13003" y="19117"/>
                  <a:pt x="13227" y="18975"/>
                </a:cubicBezTo>
                <a:cubicBezTo>
                  <a:pt x="13324" y="18913"/>
                  <a:pt x="13779" y="18758"/>
                  <a:pt x="14390" y="18581"/>
                </a:cubicBezTo>
                <a:cubicBezTo>
                  <a:pt x="14945" y="18421"/>
                  <a:pt x="15627" y="18198"/>
                  <a:pt x="15900" y="18090"/>
                </a:cubicBezTo>
                <a:cubicBezTo>
                  <a:pt x="17272" y="17548"/>
                  <a:pt x="18671" y="16969"/>
                  <a:pt x="19214" y="16726"/>
                </a:cubicBezTo>
                <a:cubicBezTo>
                  <a:pt x="19580" y="16561"/>
                  <a:pt x="19734" y="16505"/>
                  <a:pt x="20175" y="16369"/>
                </a:cubicBezTo>
                <a:cubicBezTo>
                  <a:pt x="20708" y="16205"/>
                  <a:pt x="20965" y="16044"/>
                  <a:pt x="21153" y="15730"/>
                </a:cubicBezTo>
                <a:cubicBezTo>
                  <a:pt x="21356" y="15392"/>
                  <a:pt x="21483" y="14968"/>
                  <a:pt x="21566" y="14354"/>
                </a:cubicBezTo>
                <a:cubicBezTo>
                  <a:pt x="21587" y="14199"/>
                  <a:pt x="21586" y="13234"/>
                  <a:pt x="21566" y="13186"/>
                </a:cubicBezTo>
                <a:cubicBezTo>
                  <a:pt x="21558" y="13167"/>
                  <a:pt x="21541" y="12964"/>
                  <a:pt x="21524" y="12744"/>
                </a:cubicBezTo>
                <a:cubicBezTo>
                  <a:pt x="21419" y="11349"/>
                  <a:pt x="21349" y="10966"/>
                  <a:pt x="21136" y="10507"/>
                </a:cubicBezTo>
                <a:cubicBezTo>
                  <a:pt x="21062" y="10347"/>
                  <a:pt x="20959" y="9894"/>
                  <a:pt x="20917" y="9560"/>
                </a:cubicBezTo>
                <a:cubicBezTo>
                  <a:pt x="20893" y="9368"/>
                  <a:pt x="20713" y="8507"/>
                  <a:pt x="20605" y="8073"/>
                </a:cubicBezTo>
                <a:cubicBezTo>
                  <a:pt x="20554" y="7870"/>
                  <a:pt x="20285" y="7052"/>
                  <a:pt x="20175" y="6771"/>
                </a:cubicBezTo>
                <a:cubicBezTo>
                  <a:pt x="19794" y="5797"/>
                  <a:pt x="19332" y="5062"/>
                  <a:pt x="18961" y="4829"/>
                </a:cubicBezTo>
                <a:cubicBezTo>
                  <a:pt x="18854" y="4762"/>
                  <a:pt x="18653" y="4555"/>
                  <a:pt x="18252" y="4091"/>
                </a:cubicBezTo>
                <a:cubicBezTo>
                  <a:pt x="17905" y="3689"/>
                  <a:pt x="17670" y="3312"/>
                  <a:pt x="17342" y="2604"/>
                </a:cubicBezTo>
                <a:cubicBezTo>
                  <a:pt x="16907" y="1669"/>
                  <a:pt x="16584" y="1314"/>
                  <a:pt x="15992" y="1142"/>
                </a:cubicBezTo>
                <a:cubicBezTo>
                  <a:pt x="15801" y="1086"/>
                  <a:pt x="15650" y="1007"/>
                  <a:pt x="15512" y="896"/>
                </a:cubicBezTo>
                <a:cubicBezTo>
                  <a:pt x="14733" y="268"/>
                  <a:pt x="14468" y="106"/>
                  <a:pt x="14078" y="23"/>
                </a:cubicBezTo>
                <a:cubicBezTo>
                  <a:pt x="13824" y="-31"/>
                  <a:pt x="13618" y="10"/>
                  <a:pt x="13463" y="134"/>
                </a:cubicBezTo>
                <a:cubicBezTo>
                  <a:pt x="13402" y="183"/>
                  <a:pt x="13368" y="173"/>
                  <a:pt x="13227" y="97"/>
                </a:cubicBezTo>
                <a:cubicBezTo>
                  <a:pt x="13094" y="25"/>
                  <a:pt x="13000" y="12"/>
                  <a:pt x="12704" y="1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14" name="Line"/>
          <p:cNvSpPr/>
          <p:nvPr/>
        </p:nvSpPr>
        <p:spPr>
          <a:xfrm>
            <a:off x="8471965" y="6947835"/>
            <a:ext cx="1192490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1600">
                <a:solidFill>
                  <a:srgbClr val="5E5E5E"/>
                </a:solidFill>
              </a:defRPr>
            </a:pPr>
            <a:endParaRPr/>
          </a:p>
        </p:txBody>
      </p:sp>
      <p:sp>
        <p:nvSpPr>
          <p:cNvPr id="215" name="gFNs"/>
          <p:cNvSpPr txBox="1"/>
          <p:nvPr/>
        </p:nvSpPr>
        <p:spPr>
          <a:xfrm>
            <a:off x="6609095" y="6785580"/>
            <a:ext cx="595885" cy="324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gFNs</a:t>
            </a:r>
          </a:p>
        </p:txBody>
      </p:sp>
      <p:sp>
        <p:nvSpPr>
          <p:cNvPr id="216" name="pFNs"/>
          <p:cNvSpPr txBox="1"/>
          <p:nvPr/>
        </p:nvSpPr>
        <p:spPr>
          <a:xfrm>
            <a:off x="9754630" y="6785580"/>
            <a:ext cx="599745" cy="324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pFNs</a:t>
            </a:r>
          </a:p>
        </p:txBody>
      </p:sp>
      <p:sp>
        <p:nvSpPr>
          <p:cNvPr id="217" name="Match"/>
          <p:cNvSpPr txBox="1"/>
          <p:nvPr/>
        </p:nvSpPr>
        <p:spPr>
          <a:xfrm>
            <a:off x="8724954" y="6659003"/>
            <a:ext cx="686512" cy="324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Match</a:t>
            </a:r>
          </a:p>
        </p:txBody>
      </p:sp>
      <p:sp>
        <p:nvSpPr>
          <p:cNvPr id="218" name="Rounded Rectangle"/>
          <p:cNvSpPr/>
          <p:nvPr/>
        </p:nvSpPr>
        <p:spPr>
          <a:xfrm>
            <a:off x="5796589" y="3119584"/>
            <a:ext cx="6781801" cy="1063481"/>
          </a:xfrm>
          <a:prstGeom prst="roundRect">
            <a:avLst>
              <a:gd name="adj" fmla="val 23844"/>
            </a:avLst>
          </a:prstGeom>
          <a:ln w="381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9" name="Rounded Rectangle"/>
          <p:cNvSpPr/>
          <p:nvPr/>
        </p:nvSpPr>
        <p:spPr>
          <a:xfrm>
            <a:off x="5796589" y="6364506"/>
            <a:ext cx="6781801" cy="1793161"/>
          </a:xfrm>
          <a:prstGeom prst="roundRect">
            <a:avLst>
              <a:gd name="adj" fmla="val 14142"/>
            </a:avLst>
          </a:prstGeom>
          <a:ln w="38100">
            <a:solidFill>
              <a:srgbClr val="6BE3C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20" name="Screenshot 2023-06-07 at 9.20.20 AM.jpg" descr="Screenshot 2023-06-07 at 9.20.20 AM.jpg"/>
          <p:cNvPicPr>
            <a:picLocks noChangeAspect="1"/>
          </p:cNvPicPr>
          <p:nvPr/>
        </p:nvPicPr>
        <p:blipFill>
          <a:blip r:embed="rId7"/>
          <a:srcRect l="8779" t="8661" r="12214" b="6549"/>
          <a:stretch>
            <a:fillRect/>
          </a:stretch>
        </p:blipFill>
        <p:spPr>
          <a:xfrm flipH="1">
            <a:off x="6371982" y="5228866"/>
            <a:ext cx="886620" cy="7762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9197" y="0"/>
                </a:moveTo>
                <a:cubicBezTo>
                  <a:pt x="7930" y="0"/>
                  <a:pt x="7892" y="3"/>
                  <a:pt x="7892" y="66"/>
                </a:cubicBezTo>
                <a:cubicBezTo>
                  <a:pt x="7892" y="102"/>
                  <a:pt x="7886" y="134"/>
                  <a:pt x="7873" y="144"/>
                </a:cubicBezTo>
                <a:cubicBezTo>
                  <a:pt x="7860" y="153"/>
                  <a:pt x="7717" y="162"/>
                  <a:pt x="7554" y="166"/>
                </a:cubicBezTo>
                <a:cubicBezTo>
                  <a:pt x="7292" y="171"/>
                  <a:pt x="7258" y="187"/>
                  <a:pt x="7245" y="243"/>
                </a:cubicBezTo>
                <a:cubicBezTo>
                  <a:pt x="7237" y="279"/>
                  <a:pt x="7208" y="301"/>
                  <a:pt x="7178" y="298"/>
                </a:cubicBezTo>
                <a:cubicBezTo>
                  <a:pt x="7148" y="295"/>
                  <a:pt x="7061" y="295"/>
                  <a:pt x="6994" y="298"/>
                </a:cubicBezTo>
                <a:cubicBezTo>
                  <a:pt x="6872" y="303"/>
                  <a:pt x="6877" y="300"/>
                  <a:pt x="6868" y="442"/>
                </a:cubicBezTo>
                <a:lnTo>
                  <a:pt x="6859" y="585"/>
                </a:lnTo>
                <a:lnTo>
                  <a:pt x="6617" y="596"/>
                </a:lnTo>
                <a:cubicBezTo>
                  <a:pt x="6409" y="605"/>
                  <a:pt x="6379" y="616"/>
                  <a:pt x="6366" y="674"/>
                </a:cubicBezTo>
                <a:cubicBezTo>
                  <a:pt x="6354" y="725"/>
                  <a:pt x="6322" y="740"/>
                  <a:pt x="6231" y="740"/>
                </a:cubicBezTo>
                <a:cubicBezTo>
                  <a:pt x="6139" y="740"/>
                  <a:pt x="6117" y="753"/>
                  <a:pt x="6105" y="806"/>
                </a:cubicBezTo>
                <a:cubicBezTo>
                  <a:pt x="6092" y="864"/>
                  <a:pt x="6066" y="872"/>
                  <a:pt x="5912" y="872"/>
                </a:cubicBezTo>
                <a:cubicBezTo>
                  <a:pt x="5751" y="872"/>
                  <a:pt x="5728" y="875"/>
                  <a:pt x="5728" y="939"/>
                </a:cubicBezTo>
                <a:cubicBezTo>
                  <a:pt x="5728" y="979"/>
                  <a:pt x="5713" y="1017"/>
                  <a:pt x="5680" y="1027"/>
                </a:cubicBezTo>
                <a:cubicBezTo>
                  <a:pt x="5649" y="1036"/>
                  <a:pt x="5611" y="1069"/>
                  <a:pt x="5603" y="1104"/>
                </a:cubicBezTo>
                <a:cubicBezTo>
                  <a:pt x="5590" y="1159"/>
                  <a:pt x="5562" y="1171"/>
                  <a:pt x="5400" y="1171"/>
                </a:cubicBezTo>
                <a:cubicBezTo>
                  <a:pt x="5235" y="1171"/>
                  <a:pt x="5210" y="1179"/>
                  <a:pt x="5197" y="1237"/>
                </a:cubicBezTo>
                <a:cubicBezTo>
                  <a:pt x="5189" y="1274"/>
                  <a:pt x="5165" y="1303"/>
                  <a:pt x="5139" y="1303"/>
                </a:cubicBezTo>
                <a:cubicBezTo>
                  <a:pt x="5111" y="1303"/>
                  <a:pt x="5091" y="1328"/>
                  <a:pt x="5091" y="1369"/>
                </a:cubicBezTo>
                <a:cubicBezTo>
                  <a:pt x="5091" y="1410"/>
                  <a:pt x="5065" y="1448"/>
                  <a:pt x="5033" y="1458"/>
                </a:cubicBezTo>
                <a:cubicBezTo>
                  <a:pt x="5002" y="1467"/>
                  <a:pt x="4973" y="1511"/>
                  <a:pt x="4965" y="1546"/>
                </a:cubicBezTo>
                <a:cubicBezTo>
                  <a:pt x="4954" y="1595"/>
                  <a:pt x="4920" y="1601"/>
                  <a:pt x="4830" y="1601"/>
                </a:cubicBezTo>
                <a:cubicBezTo>
                  <a:pt x="4738" y="1601"/>
                  <a:pt x="4716" y="1615"/>
                  <a:pt x="4704" y="1667"/>
                </a:cubicBezTo>
                <a:cubicBezTo>
                  <a:pt x="4696" y="1704"/>
                  <a:pt x="4661" y="1734"/>
                  <a:pt x="4637" y="1734"/>
                </a:cubicBezTo>
                <a:cubicBezTo>
                  <a:pt x="4612" y="1734"/>
                  <a:pt x="4594" y="1770"/>
                  <a:pt x="4588" y="1811"/>
                </a:cubicBezTo>
                <a:cubicBezTo>
                  <a:pt x="4581" y="1873"/>
                  <a:pt x="4553" y="1891"/>
                  <a:pt x="4453" y="1899"/>
                </a:cubicBezTo>
                <a:cubicBezTo>
                  <a:pt x="4362" y="1907"/>
                  <a:pt x="4329" y="1928"/>
                  <a:pt x="4318" y="1977"/>
                </a:cubicBezTo>
                <a:cubicBezTo>
                  <a:pt x="4310" y="2012"/>
                  <a:pt x="4284" y="2043"/>
                  <a:pt x="4260" y="2043"/>
                </a:cubicBezTo>
                <a:cubicBezTo>
                  <a:pt x="4236" y="2043"/>
                  <a:pt x="4210" y="2072"/>
                  <a:pt x="4202" y="2109"/>
                </a:cubicBezTo>
                <a:cubicBezTo>
                  <a:pt x="4190" y="2162"/>
                  <a:pt x="4162" y="2175"/>
                  <a:pt x="4067" y="2175"/>
                </a:cubicBezTo>
                <a:cubicBezTo>
                  <a:pt x="3965" y="2175"/>
                  <a:pt x="3951" y="2182"/>
                  <a:pt x="3951" y="2242"/>
                </a:cubicBezTo>
                <a:cubicBezTo>
                  <a:pt x="3951" y="2282"/>
                  <a:pt x="3925" y="2320"/>
                  <a:pt x="3893" y="2330"/>
                </a:cubicBezTo>
                <a:cubicBezTo>
                  <a:pt x="3862" y="2339"/>
                  <a:pt x="3833" y="2372"/>
                  <a:pt x="3825" y="2407"/>
                </a:cubicBezTo>
                <a:cubicBezTo>
                  <a:pt x="3814" y="2457"/>
                  <a:pt x="3780" y="2474"/>
                  <a:pt x="3690" y="2474"/>
                </a:cubicBezTo>
                <a:cubicBezTo>
                  <a:pt x="3598" y="2474"/>
                  <a:pt x="3567" y="2487"/>
                  <a:pt x="3555" y="2540"/>
                </a:cubicBezTo>
                <a:cubicBezTo>
                  <a:pt x="3546" y="2577"/>
                  <a:pt x="3522" y="2606"/>
                  <a:pt x="3497" y="2606"/>
                </a:cubicBezTo>
                <a:cubicBezTo>
                  <a:pt x="3469" y="2606"/>
                  <a:pt x="3448" y="2633"/>
                  <a:pt x="3448" y="2672"/>
                </a:cubicBezTo>
                <a:cubicBezTo>
                  <a:pt x="3448" y="2710"/>
                  <a:pt x="3428" y="2749"/>
                  <a:pt x="3400" y="2761"/>
                </a:cubicBezTo>
                <a:cubicBezTo>
                  <a:pt x="3330" y="2790"/>
                  <a:pt x="3304" y="2837"/>
                  <a:pt x="3304" y="2948"/>
                </a:cubicBezTo>
                <a:cubicBezTo>
                  <a:pt x="3303" y="3014"/>
                  <a:pt x="3284" y="3059"/>
                  <a:pt x="3246" y="3070"/>
                </a:cubicBezTo>
                <a:cubicBezTo>
                  <a:pt x="3215" y="3079"/>
                  <a:pt x="3186" y="3112"/>
                  <a:pt x="3178" y="3147"/>
                </a:cubicBezTo>
                <a:cubicBezTo>
                  <a:pt x="3170" y="3182"/>
                  <a:pt x="3144" y="3213"/>
                  <a:pt x="3120" y="3213"/>
                </a:cubicBezTo>
                <a:cubicBezTo>
                  <a:pt x="3096" y="3213"/>
                  <a:pt x="3070" y="3243"/>
                  <a:pt x="3062" y="3280"/>
                </a:cubicBezTo>
                <a:cubicBezTo>
                  <a:pt x="3053" y="3320"/>
                  <a:pt x="3021" y="3346"/>
                  <a:pt x="2985" y="3346"/>
                </a:cubicBezTo>
                <a:cubicBezTo>
                  <a:pt x="2933" y="3346"/>
                  <a:pt x="2927" y="3362"/>
                  <a:pt x="2927" y="3479"/>
                </a:cubicBezTo>
                <a:cubicBezTo>
                  <a:pt x="2927" y="3585"/>
                  <a:pt x="2912" y="3620"/>
                  <a:pt x="2869" y="3633"/>
                </a:cubicBezTo>
                <a:cubicBezTo>
                  <a:pt x="2838" y="3642"/>
                  <a:pt x="2809" y="3675"/>
                  <a:pt x="2801" y="3710"/>
                </a:cubicBezTo>
                <a:cubicBezTo>
                  <a:pt x="2793" y="3748"/>
                  <a:pt x="2760" y="3777"/>
                  <a:pt x="2724" y="3777"/>
                </a:cubicBezTo>
                <a:cubicBezTo>
                  <a:pt x="2681" y="3777"/>
                  <a:pt x="2656" y="3794"/>
                  <a:pt x="2656" y="3843"/>
                </a:cubicBezTo>
                <a:cubicBezTo>
                  <a:pt x="2656" y="3884"/>
                  <a:pt x="2640" y="3922"/>
                  <a:pt x="2608" y="3931"/>
                </a:cubicBezTo>
                <a:cubicBezTo>
                  <a:pt x="2577" y="3940"/>
                  <a:pt x="2539" y="3985"/>
                  <a:pt x="2531" y="4020"/>
                </a:cubicBezTo>
                <a:cubicBezTo>
                  <a:pt x="2523" y="4055"/>
                  <a:pt x="2496" y="4075"/>
                  <a:pt x="2473" y="4075"/>
                </a:cubicBezTo>
                <a:cubicBezTo>
                  <a:pt x="2449" y="4075"/>
                  <a:pt x="2423" y="4104"/>
                  <a:pt x="2415" y="4141"/>
                </a:cubicBezTo>
                <a:cubicBezTo>
                  <a:pt x="2406" y="4181"/>
                  <a:pt x="2374" y="4207"/>
                  <a:pt x="2337" y="4207"/>
                </a:cubicBezTo>
                <a:cubicBezTo>
                  <a:pt x="2279" y="4207"/>
                  <a:pt x="2280" y="4235"/>
                  <a:pt x="2280" y="4572"/>
                </a:cubicBezTo>
                <a:cubicBezTo>
                  <a:pt x="2280" y="4898"/>
                  <a:pt x="2275" y="4920"/>
                  <a:pt x="2222" y="4936"/>
                </a:cubicBezTo>
                <a:cubicBezTo>
                  <a:pt x="2189" y="4946"/>
                  <a:pt x="2164" y="4975"/>
                  <a:pt x="2164" y="5002"/>
                </a:cubicBezTo>
                <a:cubicBezTo>
                  <a:pt x="2164" y="5030"/>
                  <a:pt x="2137" y="5059"/>
                  <a:pt x="2106" y="5069"/>
                </a:cubicBezTo>
                <a:cubicBezTo>
                  <a:pt x="2063" y="5082"/>
                  <a:pt x="2045" y="5119"/>
                  <a:pt x="2038" y="5223"/>
                </a:cubicBezTo>
                <a:cubicBezTo>
                  <a:pt x="2031" y="5338"/>
                  <a:pt x="2025" y="5369"/>
                  <a:pt x="1970" y="5378"/>
                </a:cubicBezTo>
                <a:cubicBezTo>
                  <a:pt x="1934" y="5384"/>
                  <a:pt x="1903" y="5405"/>
                  <a:pt x="1903" y="5433"/>
                </a:cubicBezTo>
                <a:cubicBezTo>
                  <a:pt x="1903" y="5461"/>
                  <a:pt x="1877" y="5501"/>
                  <a:pt x="1845" y="5510"/>
                </a:cubicBezTo>
                <a:cubicBezTo>
                  <a:pt x="1799" y="5524"/>
                  <a:pt x="1787" y="5549"/>
                  <a:pt x="1787" y="5654"/>
                </a:cubicBezTo>
                <a:cubicBezTo>
                  <a:pt x="1787" y="5758"/>
                  <a:pt x="1773" y="5795"/>
                  <a:pt x="1729" y="5809"/>
                </a:cubicBezTo>
                <a:cubicBezTo>
                  <a:pt x="1698" y="5818"/>
                  <a:pt x="1666" y="5857"/>
                  <a:pt x="1661" y="5897"/>
                </a:cubicBezTo>
                <a:cubicBezTo>
                  <a:pt x="1656" y="5942"/>
                  <a:pt x="1625" y="5968"/>
                  <a:pt x="1584" y="5974"/>
                </a:cubicBezTo>
                <a:cubicBezTo>
                  <a:pt x="1530" y="5983"/>
                  <a:pt x="1516" y="6010"/>
                  <a:pt x="1516" y="6107"/>
                </a:cubicBezTo>
                <a:cubicBezTo>
                  <a:pt x="1516" y="6196"/>
                  <a:pt x="1503" y="6226"/>
                  <a:pt x="1458" y="6239"/>
                </a:cubicBezTo>
                <a:cubicBezTo>
                  <a:pt x="1425" y="6249"/>
                  <a:pt x="1400" y="6290"/>
                  <a:pt x="1400" y="6328"/>
                </a:cubicBezTo>
                <a:cubicBezTo>
                  <a:pt x="1400" y="6365"/>
                  <a:pt x="1375" y="6395"/>
                  <a:pt x="1342" y="6405"/>
                </a:cubicBezTo>
                <a:cubicBezTo>
                  <a:pt x="1295" y="6419"/>
                  <a:pt x="1292" y="6466"/>
                  <a:pt x="1284" y="6637"/>
                </a:cubicBezTo>
                <a:cubicBezTo>
                  <a:pt x="1277" y="6821"/>
                  <a:pt x="1266" y="6837"/>
                  <a:pt x="1207" y="6847"/>
                </a:cubicBezTo>
                <a:cubicBezTo>
                  <a:pt x="1147" y="6856"/>
                  <a:pt x="1140" y="6873"/>
                  <a:pt x="1140" y="7056"/>
                </a:cubicBezTo>
                <a:cubicBezTo>
                  <a:pt x="1140" y="7230"/>
                  <a:pt x="1132" y="7262"/>
                  <a:pt x="1082" y="7277"/>
                </a:cubicBezTo>
                <a:cubicBezTo>
                  <a:pt x="1049" y="7287"/>
                  <a:pt x="1024" y="7316"/>
                  <a:pt x="1024" y="7344"/>
                </a:cubicBezTo>
                <a:cubicBezTo>
                  <a:pt x="1024" y="7371"/>
                  <a:pt x="997" y="7400"/>
                  <a:pt x="966" y="7410"/>
                </a:cubicBezTo>
                <a:cubicBezTo>
                  <a:pt x="918" y="7424"/>
                  <a:pt x="905" y="7460"/>
                  <a:pt x="898" y="7631"/>
                </a:cubicBezTo>
                <a:cubicBezTo>
                  <a:pt x="890" y="7815"/>
                  <a:pt x="889" y="7842"/>
                  <a:pt x="830" y="7852"/>
                </a:cubicBezTo>
                <a:cubicBezTo>
                  <a:pt x="794" y="7857"/>
                  <a:pt x="763" y="7879"/>
                  <a:pt x="763" y="7907"/>
                </a:cubicBezTo>
                <a:cubicBezTo>
                  <a:pt x="763" y="7935"/>
                  <a:pt x="737" y="7974"/>
                  <a:pt x="705" y="7984"/>
                </a:cubicBezTo>
                <a:cubicBezTo>
                  <a:pt x="652" y="8000"/>
                  <a:pt x="647" y="8027"/>
                  <a:pt x="647" y="8282"/>
                </a:cubicBezTo>
                <a:cubicBezTo>
                  <a:pt x="647" y="8533"/>
                  <a:pt x="638" y="8566"/>
                  <a:pt x="589" y="8580"/>
                </a:cubicBezTo>
                <a:cubicBezTo>
                  <a:pt x="558" y="8590"/>
                  <a:pt x="529" y="8623"/>
                  <a:pt x="521" y="8658"/>
                </a:cubicBezTo>
                <a:cubicBezTo>
                  <a:pt x="513" y="8695"/>
                  <a:pt x="480" y="8724"/>
                  <a:pt x="444" y="8724"/>
                </a:cubicBezTo>
                <a:cubicBezTo>
                  <a:pt x="388" y="8724"/>
                  <a:pt x="376" y="8749"/>
                  <a:pt x="376" y="8934"/>
                </a:cubicBezTo>
                <a:cubicBezTo>
                  <a:pt x="376" y="9108"/>
                  <a:pt x="367" y="9140"/>
                  <a:pt x="318" y="9155"/>
                </a:cubicBezTo>
                <a:cubicBezTo>
                  <a:pt x="271" y="9169"/>
                  <a:pt x="268" y="9204"/>
                  <a:pt x="260" y="9375"/>
                </a:cubicBezTo>
                <a:cubicBezTo>
                  <a:pt x="253" y="9560"/>
                  <a:pt x="242" y="9576"/>
                  <a:pt x="183" y="9585"/>
                </a:cubicBezTo>
                <a:cubicBezTo>
                  <a:pt x="120" y="9596"/>
                  <a:pt x="115" y="9610"/>
                  <a:pt x="115" y="9950"/>
                </a:cubicBezTo>
                <a:cubicBezTo>
                  <a:pt x="115" y="10273"/>
                  <a:pt x="111" y="10309"/>
                  <a:pt x="58" y="10325"/>
                </a:cubicBezTo>
                <a:cubicBezTo>
                  <a:pt x="4" y="10341"/>
                  <a:pt x="0" y="10369"/>
                  <a:pt x="0" y="10667"/>
                </a:cubicBezTo>
                <a:cubicBezTo>
                  <a:pt x="0" y="10966"/>
                  <a:pt x="4" y="10994"/>
                  <a:pt x="58" y="11010"/>
                </a:cubicBezTo>
                <a:cubicBezTo>
                  <a:pt x="110" y="11026"/>
                  <a:pt x="115" y="11057"/>
                  <a:pt x="115" y="11319"/>
                </a:cubicBezTo>
                <a:cubicBezTo>
                  <a:pt x="115" y="11581"/>
                  <a:pt x="110" y="11612"/>
                  <a:pt x="58" y="11628"/>
                </a:cubicBezTo>
                <a:cubicBezTo>
                  <a:pt x="-18" y="11651"/>
                  <a:pt x="-18" y="11727"/>
                  <a:pt x="58" y="11750"/>
                </a:cubicBezTo>
                <a:cubicBezTo>
                  <a:pt x="110" y="11765"/>
                  <a:pt x="115" y="11786"/>
                  <a:pt x="115" y="12048"/>
                </a:cubicBezTo>
                <a:cubicBezTo>
                  <a:pt x="115" y="12310"/>
                  <a:pt x="110" y="12341"/>
                  <a:pt x="58" y="12357"/>
                </a:cubicBezTo>
                <a:cubicBezTo>
                  <a:pt x="6" y="12372"/>
                  <a:pt x="0" y="12407"/>
                  <a:pt x="0" y="12622"/>
                </a:cubicBezTo>
                <a:cubicBezTo>
                  <a:pt x="0" y="12837"/>
                  <a:pt x="6" y="12861"/>
                  <a:pt x="58" y="12876"/>
                </a:cubicBezTo>
                <a:cubicBezTo>
                  <a:pt x="104" y="12890"/>
                  <a:pt x="115" y="12924"/>
                  <a:pt x="115" y="13031"/>
                </a:cubicBezTo>
                <a:cubicBezTo>
                  <a:pt x="115" y="13144"/>
                  <a:pt x="129" y="13165"/>
                  <a:pt x="183" y="13174"/>
                </a:cubicBezTo>
                <a:cubicBezTo>
                  <a:pt x="222" y="13181"/>
                  <a:pt x="251" y="13216"/>
                  <a:pt x="260" y="13263"/>
                </a:cubicBezTo>
                <a:cubicBezTo>
                  <a:pt x="269" y="13305"/>
                  <a:pt x="293" y="13341"/>
                  <a:pt x="309" y="13340"/>
                </a:cubicBezTo>
                <a:cubicBezTo>
                  <a:pt x="325" y="13339"/>
                  <a:pt x="336" y="13363"/>
                  <a:pt x="338" y="13395"/>
                </a:cubicBezTo>
                <a:cubicBezTo>
                  <a:pt x="349" y="13557"/>
                  <a:pt x="389" y="13606"/>
                  <a:pt x="512" y="13616"/>
                </a:cubicBezTo>
                <a:lnTo>
                  <a:pt x="627" y="13627"/>
                </a:lnTo>
                <a:lnTo>
                  <a:pt x="637" y="13837"/>
                </a:lnTo>
                <a:lnTo>
                  <a:pt x="647" y="14047"/>
                </a:lnTo>
                <a:lnTo>
                  <a:pt x="1111" y="14047"/>
                </a:lnTo>
                <a:cubicBezTo>
                  <a:pt x="1663" y="14047"/>
                  <a:pt x="1650" y="14029"/>
                  <a:pt x="1652" y="14400"/>
                </a:cubicBezTo>
                <a:cubicBezTo>
                  <a:pt x="1653" y="14632"/>
                  <a:pt x="1643" y="14658"/>
                  <a:pt x="1584" y="14687"/>
                </a:cubicBezTo>
                <a:cubicBezTo>
                  <a:pt x="1529" y="14715"/>
                  <a:pt x="1524" y="14759"/>
                  <a:pt x="1516" y="14930"/>
                </a:cubicBezTo>
                <a:lnTo>
                  <a:pt x="1507" y="15129"/>
                </a:lnTo>
                <a:lnTo>
                  <a:pt x="1400" y="15140"/>
                </a:lnTo>
                <a:cubicBezTo>
                  <a:pt x="1282" y="15151"/>
                  <a:pt x="1248" y="15189"/>
                  <a:pt x="1342" y="15217"/>
                </a:cubicBezTo>
                <a:cubicBezTo>
                  <a:pt x="1389" y="15231"/>
                  <a:pt x="1400" y="15267"/>
                  <a:pt x="1400" y="15372"/>
                </a:cubicBezTo>
                <a:cubicBezTo>
                  <a:pt x="1400" y="15477"/>
                  <a:pt x="1412" y="15513"/>
                  <a:pt x="1458" y="15526"/>
                </a:cubicBezTo>
                <a:cubicBezTo>
                  <a:pt x="1509" y="15541"/>
                  <a:pt x="1516" y="15563"/>
                  <a:pt x="1516" y="15736"/>
                </a:cubicBezTo>
                <a:cubicBezTo>
                  <a:pt x="1516" y="15920"/>
                  <a:pt x="1524" y="15947"/>
                  <a:pt x="1584" y="15957"/>
                </a:cubicBezTo>
                <a:cubicBezTo>
                  <a:pt x="1636" y="15966"/>
                  <a:pt x="1654" y="15992"/>
                  <a:pt x="1661" y="16090"/>
                </a:cubicBezTo>
                <a:cubicBezTo>
                  <a:pt x="1668" y="16177"/>
                  <a:pt x="1688" y="16210"/>
                  <a:pt x="1729" y="16222"/>
                </a:cubicBezTo>
                <a:cubicBezTo>
                  <a:pt x="1773" y="16235"/>
                  <a:pt x="1787" y="16273"/>
                  <a:pt x="1787" y="16377"/>
                </a:cubicBezTo>
                <a:cubicBezTo>
                  <a:pt x="1787" y="16482"/>
                  <a:pt x="1799" y="16506"/>
                  <a:pt x="1845" y="16520"/>
                </a:cubicBezTo>
                <a:cubicBezTo>
                  <a:pt x="1891" y="16534"/>
                  <a:pt x="1903" y="16566"/>
                  <a:pt x="1903" y="16675"/>
                </a:cubicBezTo>
                <a:cubicBezTo>
                  <a:pt x="1903" y="16791"/>
                  <a:pt x="1909" y="16818"/>
                  <a:pt x="1961" y="16818"/>
                </a:cubicBezTo>
                <a:cubicBezTo>
                  <a:pt x="1997" y="16818"/>
                  <a:pt x="2029" y="16845"/>
                  <a:pt x="2038" y="16885"/>
                </a:cubicBezTo>
                <a:cubicBezTo>
                  <a:pt x="2046" y="16921"/>
                  <a:pt x="2072" y="16951"/>
                  <a:pt x="2096" y="16951"/>
                </a:cubicBezTo>
                <a:cubicBezTo>
                  <a:pt x="2120" y="16951"/>
                  <a:pt x="2146" y="16982"/>
                  <a:pt x="2154" y="17017"/>
                </a:cubicBezTo>
                <a:cubicBezTo>
                  <a:pt x="2162" y="17052"/>
                  <a:pt x="2191" y="17085"/>
                  <a:pt x="2222" y="17094"/>
                </a:cubicBezTo>
                <a:cubicBezTo>
                  <a:pt x="2254" y="17104"/>
                  <a:pt x="2280" y="17142"/>
                  <a:pt x="2280" y="17183"/>
                </a:cubicBezTo>
                <a:cubicBezTo>
                  <a:pt x="2280" y="17232"/>
                  <a:pt x="2295" y="17249"/>
                  <a:pt x="2337" y="17249"/>
                </a:cubicBezTo>
                <a:cubicBezTo>
                  <a:pt x="2373" y="17249"/>
                  <a:pt x="2406" y="17278"/>
                  <a:pt x="2415" y="17315"/>
                </a:cubicBezTo>
                <a:cubicBezTo>
                  <a:pt x="2423" y="17350"/>
                  <a:pt x="2461" y="17383"/>
                  <a:pt x="2492" y="17393"/>
                </a:cubicBezTo>
                <a:cubicBezTo>
                  <a:pt x="2525" y="17402"/>
                  <a:pt x="2540" y="17440"/>
                  <a:pt x="2540" y="17481"/>
                </a:cubicBezTo>
                <a:cubicBezTo>
                  <a:pt x="2540" y="17523"/>
                  <a:pt x="2561" y="17547"/>
                  <a:pt x="2589" y="17547"/>
                </a:cubicBezTo>
                <a:cubicBezTo>
                  <a:pt x="2614" y="17547"/>
                  <a:pt x="2648" y="17577"/>
                  <a:pt x="2656" y="17613"/>
                </a:cubicBezTo>
                <a:cubicBezTo>
                  <a:pt x="2665" y="17650"/>
                  <a:pt x="2686" y="17691"/>
                  <a:pt x="2705" y="17691"/>
                </a:cubicBezTo>
                <a:cubicBezTo>
                  <a:pt x="2762" y="17691"/>
                  <a:pt x="2890" y="17870"/>
                  <a:pt x="2917" y="17989"/>
                </a:cubicBezTo>
                <a:cubicBezTo>
                  <a:pt x="2931" y="18052"/>
                  <a:pt x="2961" y="18099"/>
                  <a:pt x="2985" y="18099"/>
                </a:cubicBezTo>
                <a:cubicBezTo>
                  <a:pt x="3008" y="18099"/>
                  <a:pt x="3037" y="18136"/>
                  <a:pt x="3052" y="18177"/>
                </a:cubicBezTo>
                <a:cubicBezTo>
                  <a:pt x="3068" y="18217"/>
                  <a:pt x="3111" y="18256"/>
                  <a:pt x="3139" y="18265"/>
                </a:cubicBezTo>
                <a:cubicBezTo>
                  <a:pt x="3169" y="18274"/>
                  <a:pt x="3188" y="18314"/>
                  <a:pt x="3188" y="18353"/>
                </a:cubicBezTo>
                <a:cubicBezTo>
                  <a:pt x="3188" y="18395"/>
                  <a:pt x="3208" y="18420"/>
                  <a:pt x="3236" y="18420"/>
                </a:cubicBezTo>
                <a:cubicBezTo>
                  <a:pt x="3262" y="18420"/>
                  <a:pt x="3285" y="18449"/>
                  <a:pt x="3294" y="18486"/>
                </a:cubicBezTo>
                <a:cubicBezTo>
                  <a:pt x="3302" y="18523"/>
                  <a:pt x="3326" y="18552"/>
                  <a:pt x="3342" y="18552"/>
                </a:cubicBezTo>
                <a:cubicBezTo>
                  <a:pt x="3381" y="18552"/>
                  <a:pt x="3564" y="18762"/>
                  <a:pt x="3564" y="18806"/>
                </a:cubicBezTo>
                <a:cubicBezTo>
                  <a:pt x="3565" y="18825"/>
                  <a:pt x="3590" y="18860"/>
                  <a:pt x="3622" y="18883"/>
                </a:cubicBezTo>
                <a:cubicBezTo>
                  <a:pt x="3660" y="18910"/>
                  <a:pt x="3680" y="18963"/>
                  <a:pt x="3680" y="19027"/>
                </a:cubicBezTo>
                <a:cubicBezTo>
                  <a:pt x="3680" y="19106"/>
                  <a:pt x="3700" y="19126"/>
                  <a:pt x="3748" y="19126"/>
                </a:cubicBezTo>
                <a:cubicBezTo>
                  <a:pt x="3784" y="19126"/>
                  <a:pt x="3881" y="19199"/>
                  <a:pt x="3980" y="19314"/>
                </a:cubicBezTo>
                <a:cubicBezTo>
                  <a:pt x="4219" y="19592"/>
                  <a:pt x="4624" y="19901"/>
                  <a:pt x="4917" y="20010"/>
                </a:cubicBezTo>
                <a:cubicBezTo>
                  <a:pt x="4945" y="20020"/>
                  <a:pt x="4975" y="20050"/>
                  <a:pt x="4975" y="20087"/>
                </a:cubicBezTo>
                <a:cubicBezTo>
                  <a:pt x="4975" y="20142"/>
                  <a:pt x="4989" y="20164"/>
                  <a:pt x="5072" y="20164"/>
                </a:cubicBezTo>
                <a:cubicBezTo>
                  <a:pt x="5143" y="20164"/>
                  <a:pt x="5184" y="20183"/>
                  <a:pt x="5207" y="20231"/>
                </a:cubicBezTo>
                <a:cubicBezTo>
                  <a:pt x="5237" y="20294"/>
                  <a:pt x="5267" y="20289"/>
                  <a:pt x="5680" y="20286"/>
                </a:cubicBezTo>
                <a:cubicBezTo>
                  <a:pt x="6267" y="20281"/>
                  <a:pt x="6236" y="20255"/>
                  <a:pt x="6221" y="20860"/>
                </a:cubicBezTo>
                <a:cubicBezTo>
                  <a:pt x="6214" y="21160"/>
                  <a:pt x="6197" y="21335"/>
                  <a:pt x="6173" y="21368"/>
                </a:cubicBezTo>
                <a:cubicBezTo>
                  <a:pt x="6143" y="21409"/>
                  <a:pt x="6146" y="21429"/>
                  <a:pt x="6183" y="21445"/>
                </a:cubicBezTo>
                <a:cubicBezTo>
                  <a:pt x="6207" y="21456"/>
                  <a:pt x="6231" y="21496"/>
                  <a:pt x="6231" y="21534"/>
                </a:cubicBezTo>
                <a:cubicBezTo>
                  <a:pt x="6231" y="21600"/>
                  <a:pt x="6241" y="21600"/>
                  <a:pt x="6897" y="21600"/>
                </a:cubicBezTo>
                <a:cubicBezTo>
                  <a:pt x="7493" y="21600"/>
                  <a:pt x="7574" y="21592"/>
                  <a:pt x="7574" y="21545"/>
                </a:cubicBezTo>
                <a:cubicBezTo>
                  <a:pt x="7574" y="21515"/>
                  <a:pt x="7600" y="21488"/>
                  <a:pt x="7632" y="21478"/>
                </a:cubicBezTo>
                <a:cubicBezTo>
                  <a:pt x="7674" y="21466"/>
                  <a:pt x="7693" y="21417"/>
                  <a:pt x="7699" y="21313"/>
                </a:cubicBezTo>
                <a:cubicBezTo>
                  <a:pt x="7707" y="21198"/>
                  <a:pt x="7722" y="21178"/>
                  <a:pt x="7777" y="21169"/>
                </a:cubicBezTo>
                <a:cubicBezTo>
                  <a:pt x="7831" y="21161"/>
                  <a:pt x="7835" y="21133"/>
                  <a:pt x="7835" y="21037"/>
                </a:cubicBezTo>
                <a:cubicBezTo>
                  <a:pt x="7835" y="20947"/>
                  <a:pt x="7848" y="20918"/>
                  <a:pt x="7892" y="20904"/>
                </a:cubicBezTo>
                <a:cubicBezTo>
                  <a:pt x="7925" y="20895"/>
                  <a:pt x="7950" y="20860"/>
                  <a:pt x="7950" y="20827"/>
                </a:cubicBezTo>
                <a:cubicBezTo>
                  <a:pt x="7950" y="20794"/>
                  <a:pt x="7988" y="20742"/>
                  <a:pt x="8028" y="20705"/>
                </a:cubicBezTo>
                <a:cubicBezTo>
                  <a:pt x="8068" y="20669"/>
                  <a:pt x="8105" y="20602"/>
                  <a:pt x="8105" y="20562"/>
                </a:cubicBezTo>
                <a:cubicBezTo>
                  <a:pt x="8105" y="20517"/>
                  <a:pt x="8127" y="20484"/>
                  <a:pt x="8163" y="20474"/>
                </a:cubicBezTo>
                <a:cubicBezTo>
                  <a:pt x="8204" y="20461"/>
                  <a:pt x="8221" y="20420"/>
                  <a:pt x="8221" y="20352"/>
                </a:cubicBezTo>
                <a:cubicBezTo>
                  <a:pt x="8221" y="20299"/>
                  <a:pt x="8239" y="20233"/>
                  <a:pt x="8269" y="20198"/>
                </a:cubicBezTo>
                <a:cubicBezTo>
                  <a:pt x="8300" y="20162"/>
                  <a:pt x="8331" y="20099"/>
                  <a:pt x="8337" y="20065"/>
                </a:cubicBezTo>
                <a:cubicBezTo>
                  <a:pt x="8343" y="20031"/>
                  <a:pt x="8378" y="20005"/>
                  <a:pt x="8414" y="19999"/>
                </a:cubicBezTo>
                <a:cubicBezTo>
                  <a:pt x="8468" y="19990"/>
                  <a:pt x="8482" y="19963"/>
                  <a:pt x="8482" y="19866"/>
                </a:cubicBezTo>
                <a:cubicBezTo>
                  <a:pt x="8482" y="19777"/>
                  <a:pt x="8495" y="19747"/>
                  <a:pt x="8540" y="19734"/>
                </a:cubicBezTo>
                <a:cubicBezTo>
                  <a:pt x="8586" y="19720"/>
                  <a:pt x="8598" y="19684"/>
                  <a:pt x="8598" y="19579"/>
                </a:cubicBezTo>
                <a:cubicBezTo>
                  <a:pt x="8598" y="19475"/>
                  <a:pt x="8611" y="19449"/>
                  <a:pt x="8656" y="19436"/>
                </a:cubicBezTo>
                <a:cubicBezTo>
                  <a:pt x="8699" y="19423"/>
                  <a:pt x="8717" y="19385"/>
                  <a:pt x="8723" y="19281"/>
                </a:cubicBezTo>
                <a:cubicBezTo>
                  <a:pt x="8731" y="19166"/>
                  <a:pt x="8746" y="19135"/>
                  <a:pt x="8801" y="19126"/>
                </a:cubicBezTo>
                <a:cubicBezTo>
                  <a:pt x="8861" y="19117"/>
                  <a:pt x="8859" y="19100"/>
                  <a:pt x="8859" y="18917"/>
                </a:cubicBezTo>
                <a:cubicBezTo>
                  <a:pt x="8859" y="18743"/>
                  <a:pt x="8866" y="18711"/>
                  <a:pt x="8917" y="18696"/>
                </a:cubicBezTo>
                <a:cubicBezTo>
                  <a:pt x="8957" y="18684"/>
                  <a:pt x="8975" y="18658"/>
                  <a:pt x="8975" y="18596"/>
                </a:cubicBezTo>
                <a:cubicBezTo>
                  <a:pt x="8975" y="18457"/>
                  <a:pt x="9028" y="18420"/>
                  <a:pt x="9255" y="18420"/>
                </a:cubicBezTo>
                <a:cubicBezTo>
                  <a:pt x="9441" y="18420"/>
                  <a:pt x="9461" y="18410"/>
                  <a:pt x="9487" y="18342"/>
                </a:cubicBezTo>
                <a:cubicBezTo>
                  <a:pt x="9513" y="18273"/>
                  <a:pt x="9547" y="18269"/>
                  <a:pt x="9815" y="18254"/>
                </a:cubicBezTo>
                <a:cubicBezTo>
                  <a:pt x="9983" y="18244"/>
                  <a:pt x="10087" y="18225"/>
                  <a:pt x="10066" y="18210"/>
                </a:cubicBezTo>
                <a:cubicBezTo>
                  <a:pt x="10024" y="18179"/>
                  <a:pt x="10053" y="18114"/>
                  <a:pt x="10095" y="18144"/>
                </a:cubicBezTo>
                <a:cubicBezTo>
                  <a:pt x="10110" y="18154"/>
                  <a:pt x="10115" y="18128"/>
                  <a:pt x="10115" y="18088"/>
                </a:cubicBezTo>
                <a:cubicBezTo>
                  <a:pt x="10115" y="18045"/>
                  <a:pt x="10138" y="18010"/>
                  <a:pt x="10172" y="18000"/>
                </a:cubicBezTo>
                <a:cubicBezTo>
                  <a:pt x="10204" y="17991"/>
                  <a:pt x="10235" y="17951"/>
                  <a:pt x="10240" y="17912"/>
                </a:cubicBezTo>
                <a:cubicBezTo>
                  <a:pt x="10246" y="17868"/>
                  <a:pt x="10279" y="17830"/>
                  <a:pt x="10317" y="17823"/>
                </a:cubicBezTo>
                <a:cubicBezTo>
                  <a:pt x="10352" y="17818"/>
                  <a:pt x="10386" y="17782"/>
                  <a:pt x="10395" y="17746"/>
                </a:cubicBezTo>
                <a:cubicBezTo>
                  <a:pt x="10403" y="17710"/>
                  <a:pt x="10432" y="17691"/>
                  <a:pt x="10462" y="17691"/>
                </a:cubicBezTo>
                <a:cubicBezTo>
                  <a:pt x="10493" y="17691"/>
                  <a:pt x="10534" y="17673"/>
                  <a:pt x="10549" y="17658"/>
                </a:cubicBezTo>
                <a:cubicBezTo>
                  <a:pt x="10565" y="17642"/>
                  <a:pt x="10636" y="17602"/>
                  <a:pt x="10713" y="17569"/>
                </a:cubicBezTo>
                <a:cubicBezTo>
                  <a:pt x="10924" y="17481"/>
                  <a:pt x="11382" y="17168"/>
                  <a:pt x="11419" y="17083"/>
                </a:cubicBezTo>
                <a:cubicBezTo>
                  <a:pt x="11448" y="17018"/>
                  <a:pt x="11495" y="16984"/>
                  <a:pt x="11602" y="16973"/>
                </a:cubicBezTo>
                <a:cubicBezTo>
                  <a:pt x="11621" y="16971"/>
                  <a:pt x="11653" y="16939"/>
                  <a:pt x="11670" y="16896"/>
                </a:cubicBezTo>
                <a:cubicBezTo>
                  <a:pt x="11687" y="16853"/>
                  <a:pt x="11714" y="16818"/>
                  <a:pt x="11738" y="16818"/>
                </a:cubicBezTo>
                <a:cubicBezTo>
                  <a:pt x="11762" y="16818"/>
                  <a:pt x="11790" y="16772"/>
                  <a:pt x="11796" y="16719"/>
                </a:cubicBezTo>
                <a:cubicBezTo>
                  <a:pt x="11801" y="16665"/>
                  <a:pt x="11818" y="16631"/>
                  <a:pt x="11844" y="16631"/>
                </a:cubicBezTo>
                <a:cubicBezTo>
                  <a:pt x="11874" y="16631"/>
                  <a:pt x="11897" y="16579"/>
                  <a:pt x="11911" y="16465"/>
                </a:cubicBezTo>
                <a:cubicBezTo>
                  <a:pt x="11923" y="16373"/>
                  <a:pt x="11954" y="16287"/>
                  <a:pt x="11979" y="16266"/>
                </a:cubicBezTo>
                <a:cubicBezTo>
                  <a:pt x="12004" y="16245"/>
                  <a:pt x="12018" y="16190"/>
                  <a:pt x="12018" y="16145"/>
                </a:cubicBezTo>
                <a:cubicBezTo>
                  <a:pt x="12018" y="16100"/>
                  <a:pt x="12037" y="16045"/>
                  <a:pt x="12056" y="16023"/>
                </a:cubicBezTo>
                <a:cubicBezTo>
                  <a:pt x="12105" y="15968"/>
                  <a:pt x="12232" y="15974"/>
                  <a:pt x="12308" y="16034"/>
                </a:cubicBezTo>
                <a:cubicBezTo>
                  <a:pt x="12342" y="16062"/>
                  <a:pt x="12395" y="16082"/>
                  <a:pt x="12433" y="16090"/>
                </a:cubicBezTo>
                <a:cubicBezTo>
                  <a:pt x="12471" y="16098"/>
                  <a:pt x="12506" y="16108"/>
                  <a:pt x="12510" y="16112"/>
                </a:cubicBezTo>
                <a:cubicBezTo>
                  <a:pt x="12514" y="16115"/>
                  <a:pt x="12532" y="16120"/>
                  <a:pt x="12549" y="16123"/>
                </a:cubicBezTo>
                <a:cubicBezTo>
                  <a:pt x="12566" y="16125"/>
                  <a:pt x="12585" y="16145"/>
                  <a:pt x="12597" y="16167"/>
                </a:cubicBezTo>
                <a:cubicBezTo>
                  <a:pt x="12609" y="16189"/>
                  <a:pt x="12704" y="16216"/>
                  <a:pt x="12800" y="16222"/>
                </a:cubicBezTo>
                <a:cubicBezTo>
                  <a:pt x="12956" y="16231"/>
                  <a:pt x="12975" y="16243"/>
                  <a:pt x="12984" y="16310"/>
                </a:cubicBezTo>
                <a:cubicBezTo>
                  <a:pt x="12992" y="16377"/>
                  <a:pt x="13003" y="16377"/>
                  <a:pt x="13138" y="16377"/>
                </a:cubicBezTo>
                <a:cubicBezTo>
                  <a:pt x="13268" y="16377"/>
                  <a:pt x="13297" y="16375"/>
                  <a:pt x="13322" y="16310"/>
                </a:cubicBezTo>
                <a:cubicBezTo>
                  <a:pt x="13343" y="16256"/>
                  <a:pt x="13380" y="16229"/>
                  <a:pt x="13457" y="16222"/>
                </a:cubicBezTo>
                <a:cubicBezTo>
                  <a:pt x="13534" y="16215"/>
                  <a:pt x="13572" y="16191"/>
                  <a:pt x="13583" y="16145"/>
                </a:cubicBezTo>
                <a:cubicBezTo>
                  <a:pt x="13591" y="16109"/>
                  <a:pt x="13615" y="16078"/>
                  <a:pt x="13641" y="16078"/>
                </a:cubicBezTo>
                <a:cubicBezTo>
                  <a:pt x="13679" y="16079"/>
                  <a:pt x="13689" y="16039"/>
                  <a:pt x="13689" y="15836"/>
                </a:cubicBezTo>
                <a:cubicBezTo>
                  <a:pt x="13689" y="15617"/>
                  <a:pt x="13683" y="15586"/>
                  <a:pt x="13631" y="15571"/>
                </a:cubicBezTo>
                <a:cubicBezTo>
                  <a:pt x="13599" y="15561"/>
                  <a:pt x="13573" y="15525"/>
                  <a:pt x="13573" y="15493"/>
                </a:cubicBezTo>
                <a:cubicBezTo>
                  <a:pt x="13573" y="15461"/>
                  <a:pt x="13552" y="15416"/>
                  <a:pt x="13525" y="15394"/>
                </a:cubicBezTo>
                <a:cubicBezTo>
                  <a:pt x="13480" y="15356"/>
                  <a:pt x="13475" y="15347"/>
                  <a:pt x="13534" y="15206"/>
                </a:cubicBezTo>
                <a:cubicBezTo>
                  <a:pt x="13570" y="15122"/>
                  <a:pt x="13659" y="14992"/>
                  <a:pt x="13728" y="14919"/>
                </a:cubicBezTo>
                <a:cubicBezTo>
                  <a:pt x="13851" y="14789"/>
                  <a:pt x="13858" y="14780"/>
                  <a:pt x="14095" y="14775"/>
                </a:cubicBezTo>
                <a:cubicBezTo>
                  <a:pt x="14292" y="14771"/>
                  <a:pt x="14347" y="14787"/>
                  <a:pt x="14414" y="14842"/>
                </a:cubicBezTo>
                <a:cubicBezTo>
                  <a:pt x="14476" y="14893"/>
                  <a:pt x="14554" y="14911"/>
                  <a:pt x="14742" y="14919"/>
                </a:cubicBezTo>
                <a:cubicBezTo>
                  <a:pt x="14972" y="14928"/>
                  <a:pt x="14994" y="14937"/>
                  <a:pt x="15003" y="15007"/>
                </a:cubicBezTo>
                <a:cubicBezTo>
                  <a:pt x="15011" y="15070"/>
                  <a:pt x="15026" y="15074"/>
                  <a:pt x="15119" y="15074"/>
                </a:cubicBezTo>
                <a:cubicBezTo>
                  <a:pt x="15186" y="15074"/>
                  <a:pt x="15258" y="15100"/>
                  <a:pt x="15302" y="15140"/>
                </a:cubicBezTo>
                <a:cubicBezTo>
                  <a:pt x="15350" y="15183"/>
                  <a:pt x="15427" y="15206"/>
                  <a:pt x="15505" y="15206"/>
                </a:cubicBezTo>
                <a:cubicBezTo>
                  <a:pt x="15603" y="15206"/>
                  <a:pt x="15628" y="15230"/>
                  <a:pt x="15641" y="15283"/>
                </a:cubicBezTo>
                <a:cubicBezTo>
                  <a:pt x="15654" y="15342"/>
                  <a:pt x="15679" y="15350"/>
                  <a:pt x="15843" y="15350"/>
                </a:cubicBezTo>
                <a:cubicBezTo>
                  <a:pt x="16005" y="15350"/>
                  <a:pt x="16034" y="15350"/>
                  <a:pt x="16046" y="15405"/>
                </a:cubicBezTo>
                <a:cubicBezTo>
                  <a:pt x="16064" y="15481"/>
                  <a:pt x="16132" y="15510"/>
                  <a:pt x="16346" y="15515"/>
                </a:cubicBezTo>
                <a:cubicBezTo>
                  <a:pt x="16541" y="15520"/>
                  <a:pt x="16655" y="15551"/>
                  <a:pt x="16645" y="15604"/>
                </a:cubicBezTo>
                <a:cubicBezTo>
                  <a:pt x="16640" y="15630"/>
                  <a:pt x="16707" y="15648"/>
                  <a:pt x="16838" y="15648"/>
                </a:cubicBezTo>
                <a:cubicBezTo>
                  <a:pt x="17007" y="15648"/>
                  <a:pt x="17028" y="15656"/>
                  <a:pt x="17041" y="15714"/>
                </a:cubicBezTo>
                <a:cubicBezTo>
                  <a:pt x="17055" y="15775"/>
                  <a:pt x="17083" y="15780"/>
                  <a:pt x="17341" y="15780"/>
                </a:cubicBezTo>
                <a:cubicBezTo>
                  <a:pt x="17591" y="15780"/>
                  <a:pt x="17627" y="15773"/>
                  <a:pt x="17660" y="15714"/>
                </a:cubicBezTo>
                <a:cubicBezTo>
                  <a:pt x="17693" y="15652"/>
                  <a:pt x="17730" y="15648"/>
                  <a:pt x="18104" y="15648"/>
                </a:cubicBezTo>
                <a:cubicBezTo>
                  <a:pt x="18485" y="15648"/>
                  <a:pt x="18505" y="15644"/>
                  <a:pt x="18519" y="15582"/>
                </a:cubicBezTo>
                <a:cubicBezTo>
                  <a:pt x="18533" y="15521"/>
                  <a:pt x="18565" y="15515"/>
                  <a:pt x="18790" y="15515"/>
                </a:cubicBezTo>
                <a:cubicBezTo>
                  <a:pt x="19026" y="15515"/>
                  <a:pt x="19032" y="15509"/>
                  <a:pt x="19041" y="15438"/>
                </a:cubicBezTo>
                <a:cubicBezTo>
                  <a:pt x="19050" y="15371"/>
                  <a:pt x="19073" y="15359"/>
                  <a:pt x="19234" y="15350"/>
                </a:cubicBezTo>
                <a:cubicBezTo>
                  <a:pt x="19384" y="15341"/>
                  <a:pt x="19415" y="15327"/>
                  <a:pt x="19428" y="15272"/>
                </a:cubicBezTo>
                <a:cubicBezTo>
                  <a:pt x="19441" y="15214"/>
                  <a:pt x="19472" y="15206"/>
                  <a:pt x="19679" y="15206"/>
                </a:cubicBezTo>
                <a:cubicBezTo>
                  <a:pt x="19888" y="15206"/>
                  <a:pt x="19916" y="15200"/>
                  <a:pt x="19930" y="15140"/>
                </a:cubicBezTo>
                <a:cubicBezTo>
                  <a:pt x="19942" y="15087"/>
                  <a:pt x="19970" y="15074"/>
                  <a:pt x="20065" y="15074"/>
                </a:cubicBezTo>
                <a:cubicBezTo>
                  <a:pt x="20167" y="15074"/>
                  <a:pt x="20181" y="15067"/>
                  <a:pt x="20181" y="15007"/>
                </a:cubicBezTo>
                <a:cubicBezTo>
                  <a:pt x="20181" y="14967"/>
                  <a:pt x="20207" y="14929"/>
                  <a:pt x="20239" y="14919"/>
                </a:cubicBezTo>
                <a:cubicBezTo>
                  <a:pt x="20270" y="14910"/>
                  <a:pt x="20299" y="14877"/>
                  <a:pt x="20307" y="14842"/>
                </a:cubicBezTo>
                <a:cubicBezTo>
                  <a:pt x="20315" y="14807"/>
                  <a:pt x="20341" y="14775"/>
                  <a:pt x="20365" y="14775"/>
                </a:cubicBezTo>
                <a:cubicBezTo>
                  <a:pt x="20421" y="14775"/>
                  <a:pt x="20587" y="14611"/>
                  <a:pt x="20587" y="14555"/>
                </a:cubicBezTo>
                <a:cubicBezTo>
                  <a:pt x="20587" y="14531"/>
                  <a:pt x="20613" y="14498"/>
                  <a:pt x="20635" y="14488"/>
                </a:cubicBezTo>
                <a:cubicBezTo>
                  <a:pt x="20658" y="14478"/>
                  <a:pt x="20675" y="14447"/>
                  <a:pt x="20684" y="14411"/>
                </a:cubicBezTo>
                <a:cubicBezTo>
                  <a:pt x="20692" y="14373"/>
                  <a:pt x="20725" y="14345"/>
                  <a:pt x="20761" y="14345"/>
                </a:cubicBezTo>
                <a:cubicBezTo>
                  <a:pt x="20803" y="14345"/>
                  <a:pt x="20828" y="14316"/>
                  <a:pt x="20828" y="14267"/>
                </a:cubicBezTo>
                <a:cubicBezTo>
                  <a:pt x="20828" y="14226"/>
                  <a:pt x="20851" y="14201"/>
                  <a:pt x="20886" y="14190"/>
                </a:cubicBezTo>
                <a:cubicBezTo>
                  <a:pt x="20931" y="14177"/>
                  <a:pt x="20944" y="14135"/>
                  <a:pt x="20944" y="14047"/>
                </a:cubicBezTo>
                <a:cubicBezTo>
                  <a:pt x="20944" y="13960"/>
                  <a:pt x="20960" y="13927"/>
                  <a:pt x="21002" y="13914"/>
                </a:cubicBezTo>
                <a:cubicBezTo>
                  <a:pt x="21045" y="13901"/>
                  <a:pt x="21054" y="13864"/>
                  <a:pt x="21060" y="13759"/>
                </a:cubicBezTo>
                <a:cubicBezTo>
                  <a:pt x="21068" y="13645"/>
                  <a:pt x="21083" y="13625"/>
                  <a:pt x="21138" y="13616"/>
                </a:cubicBezTo>
                <a:cubicBezTo>
                  <a:pt x="21193" y="13607"/>
                  <a:pt x="21205" y="13584"/>
                  <a:pt x="21205" y="13472"/>
                </a:cubicBezTo>
                <a:cubicBezTo>
                  <a:pt x="21205" y="13372"/>
                  <a:pt x="21220" y="13336"/>
                  <a:pt x="21263" y="13318"/>
                </a:cubicBezTo>
                <a:cubicBezTo>
                  <a:pt x="21294" y="13305"/>
                  <a:pt x="21320" y="13276"/>
                  <a:pt x="21321" y="13263"/>
                </a:cubicBezTo>
                <a:cubicBezTo>
                  <a:pt x="21322" y="13249"/>
                  <a:pt x="21321" y="13157"/>
                  <a:pt x="21321" y="13064"/>
                </a:cubicBezTo>
                <a:cubicBezTo>
                  <a:pt x="21321" y="12923"/>
                  <a:pt x="21332" y="12890"/>
                  <a:pt x="21379" y="12876"/>
                </a:cubicBezTo>
                <a:cubicBezTo>
                  <a:pt x="21429" y="12861"/>
                  <a:pt x="21439" y="12827"/>
                  <a:pt x="21447" y="12589"/>
                </a:cubicBezTo>
                <a:cubicBezTo>
                  <a:pt x="21455" y="12335"/>
                  <a:pt x="21453" y="12323"/>
                  <a:pt x="21514" y="12313"/>
                </a:cubicBezTo>
                <a:lnTo>
                  <a:pt x="21582" y="12302"/>
                </a:lnTo>
                <a:lnTo>
                  <a:pt x="21582" y="10877"/>
                </a:lnTo>
                <a:lnTo>
                  <a:pt x="21582" y="9464"/>
                </a:lnTo>
                <a:lnTo>
                  <a:pt x="21514" y="9431"/>
                </a:lnTo>
                <a:cubicBezTo>
                  <a:pt x="21474" y="9413"/>
                  <a:pt x="21435" y="9390"/>
                  <a:pt x="21437" y="9375"/>
                </a:cubicBezTo>
                <a:cubicBezTo>
                  <a:pt x="21439" y="9361"/>
                  <a:pt x="21439" y="9140"/>
                  <a:pt x="21437" y="8890"/>
                </a:cubicBezTo>
                <a:cubicBezTo>
                  <a:pt x="21434" y="8464"/>
                  <a:pt x="21434" y="8431"/>
                  <a:pt x="21379" y="8415"/>
                </a:cubicBezTo>
                <a:cubicBezTo>
                  <a:pt x="21329" y="8400"/>
                  <a:pt x="21321" y="8366"/>
                  <a:pt x="21321" y="8194"/>
                </a:cubicBezTo>
                <a:cubicBezTo>
                  <a:pt x="21321" y="8022"/>
                  <a:pt x="21313" y="7999"/>
                  <a:pt x="21263" y="7984"/>
                </a:cubicBezTo>
                <a:cubicBezTo>
                  <a:pt x="21213" y="7969"/>
                  <a:pt x="21205" y="7936"/>
                  <a:pt x="21205" y="7763"/>
                </a:cubicBezTo>
                <a:cubicBezTo>
                  <a:pt x="21205" y="7580"/>
                  <a:pt x="21198" y="7563"/>
                  <a:pt x="21138" y="7553"/>
                </a:cubicBezTo>
                <a:cubicBezTo>
                  <a:pt x="21079" y="7544"/>
                  <a:pt x="21068" y="7521"/>
                  <a:pt x="21060" y="7344"/>
                </a:cubicBezTo>
                <a:cubicBezTo>
                  <a:pt x="21054" y="7192"/>
                  <a:pt x="21046" y="7135"/>
                  <a:pt x="21002" y="7101"/>
                </a:cubicBezTo>
                <a:cubicBezTo>
                  <a:pt x="20958" y="7065"/>
                  <a:pt x="20944" y="7011"/>
                  <a:pt x="20944" y="6869"/>
                </a:cubicBezTo>
                <a:cubicBezTo>
                  <a:pt x="20944" y="6724"/>
                  <a:pt x="20933" y="6681"/>
                  <a:pt x="20896" y="6681"/>
                </a:cubicBezTo>
                <a:cubicBezTo>
                  <a:pt x="20870" y="6681"/>
                  <a:pt x="20837" y="6661"/>
                  <a:pt x="20828" y="6626"/>
                </a:cubicBezTo>
                <a:cubicBezTo>
                  <a:pt x="20820" y="6590"/>
                  <a:pt x="20786" y="6554"/>
                  <a:pt x="20751" y="6548"/>
                </a:cubicBezTo>
                <a:cubicBezTo>
                  <a:pt x="20700" y="6540"/>
                  <a:pt x="20691" y="6510"/>
                  <a:pt x="20684" y="6394"/>
                </a:cubicBezTo>
                <a:cubicBezTo>
                  <a:pt x="20677" y="6293"/>
                  <a:pt x="20658" y="6250"/>
                  <a:pt x="20626" y="6250"/>
                </a:cubicBezTo>
                <a:cubicBezTo>
                  <a:pt x="20601" y="6250"/>
                  <a:pt x="20576" y="6220"/>
                  <a:pt x="20568" y="6184"/>
                </a:cubicBezTo>
                <a:cubicBezTo>
                  <a:pt x="20559" y="6148"/>
                  <a:pt x="20525" y="6112"/>
                  <a:pt x="20490" y="6107"/>
                </a:cubicBezTo>
                <a:cubicBezTo>
                  <a:pt x="20439" y="6098"/>
                  <a:pt x="20430" y="6079"/>
                  <a:pt x="20423" y="5963"/>
                </a:cubicBezTo>
                <a:cubicBezTo>
                  <a:pt x="20416" y="5862"/>
                  <a:pt x="20397" y="5820"/>
                  <a:pt x="20365" y="5820"/>
                </a:cubicBezTo>
                <a:cubicBezTo>
                  <a:pt x="20340" y="5820"/>
                  <a:pt x="20315" y="5788"/>
                  <a:pt x="20307" y="5753"/>
                </a:cubicBezTo>
                <a:cubicBezTo>
                  <a:pt x="20299" y="5718"/>
                  <a:pt x="20270" y="5685"/>
                  <a:pt x="20239" y="5676"/>
                </a:cubicBezTo>
                <a:cubicBezTo>
                  <a:pt x="20207" y="5667"/>
                  <a:pt x="20181" y="5626"/>
                  <a:pt x="20181" y="5588"/>
                </a:cubicBezTo>
                <a:cubicBezTo>
                  <a:pt x="20181" y="5543"/>
                  <a:pt x="20157" y="5517"/>
                  <a:pt x="20114" y="5510"/>
                </a:cubicBezTo>
                <a:cubicBezTo>
                  <a:pt x="20061" y="5502"/>
                  <a:pt x="20043" y="5475"/>
                  <a:pt x="20036" y="5378"/>
                </a:cubicBezTo>
                <a:cubicBezTo>
                  <a:pt x="20030" y="5290"/>
                  <a:pt x="20019" y="5247"/>
                  <a:pt x="19978" y="5234"/>
                </a:cubicBezTo>
                <a:cubicBezTo>
                  <a:pt x="19945" y="5224"/>
                  <a:pt x="19920" y="5198"/>
                  <a:pt x="19920" y="5157"/>
                </a:cubicBezTo>
                <a:cubicBezTo>
                  <a:pt x="19920" y="5115"/>
                  <a:pt x="19900" y="5080"/>
                  <a:pt x="19872" y="5080"/>
                </a:cubicBezTo>
                <a:cubicBezTo>
                  <a:pt x="19846" y="5080"/>
                  <a:pt x="19813" y="5050"/>
                  <a:pt x="19804" y="5013"/>
                </a:cubicBezTo>
                <a:cubicBezTo>
                  <a:pt x="19796" y="4977"/>
                  <a:pt x="19777" y="4947"/>
                  <a:pt x="19756" y="4947"/>
                </a:cubicBezTo>
                <a:cubicBezTo>
                  <a:pt x="19735" y="4947"/>
                  <a:pt x="19700" y="4925"/>
                  <a:pt x="19679" y="4892"/>
                </a:cubicBezTo>
                <a:cubicBezTo>
                  <a:pt x="19658" y="4859"/>
                  <a:pt x="19620" y="4816"/>
                  <a:pt x="19592" y="4804"/>
                </a:cubicBezTo>
                <a:cubicBezTo>
                  <a:pt x="19564" y="4792"/>
                  <a:pt x="19534" y="4753"/>
                  <a:pt x="19534" y="4715"/>
                </a:cubicBezTo>
                <a:cubicBezTo>
                  <a:pt x="19534" y="4675"/>
                  <a:pt x="19523" y="4649"/>
                  <a:pt x="19495" y="4649"/>
                </a:cubicBezTo>
                <a:cubicBezTo>
                  <a:pt x="19470" y="4649"/>
                  <a:pt x="19436" y="4620"/>
                  <a:pt x="19428" y="4583"/>
                </a:cubicBezTo>
                <a:cubicBezTo>
                  <a:pt x="19416" y="4530"/>
                  <a:pt x="19384" y="4517"/>
                  <a:pt x="19292" y="4517"/>
                </a:cubicBezTo>
                <a:cubicBezTo>
                  <a:pt x="19203" y="4517"/>
                  <a:pt x="19178" y="4500"/>
                  <a:pt x="19167" y="4450"/>
                </a:cubicBezTo>
                <a:cubicBezTo>
                  <a:pt x="19159" y="4415"/>
                  <a:pt x="19130" y="4382"/>
                  <a:pt x="19099" y="4373"/>
                </a:cubicBezTo>
                <a:cubicBezTo>
                  <a:pt x="19067" y="4364"/>
                  <a:pt x="19041" y="4323"/>
                  <a:pt x="19041" y="4285"/>
                </a:cubicBezTo>
                <a:cubicBezTo>
                  <a:pt x="19041" y="4240"/>
                  <a:pt x="19017" y="4214"/>
                  <a:pt x="18974" y="4207"/>
                </a:cubicBezTo>
                <a:cubicBezTo>
                  <a:pt x="18921" y="4199"/>
                  <a:pt x="18903" y="4172"/>
                  <a:pt x="18896" y="4075"/>
                </a:cubicBezTo>
                <a:cubicBezTo>
                  <a:pt x="18890" y="3987"/>
                  <a:pt x="18879" y="3943"/>
                  <a:pt x="18838" y="3931"/>
                </a:cubicBezTo>
                <a:cubicBezTo>
                  <a:pt x="18805" y="3921"/>
                  <a:pt x="18780" y="3884"/>
                  <a:pt x="18780" y="3843"/>
                </a:cubicBezTo>
                <a:cubicBezTo>
                  <a:pt x="18780" y="3801"/>
                  <a:pt x="18760" y="3777"/>
                  <a:pt x="18732" y="3777"/>
                </a:cubicBezTo>
                <a:cubicBezTo>
                  <a:pt x="18706" y="3777"/>
                  <a:pt x="18673" y="3747"/>
                  <a:pt x="18664" y="3710"/>
                </a:cubicBezTo>
                <a:cubicBezTo>
                  <a:pt x="18652" y="3658"/>
                  <a:pt x="18631" y="3644"/>
                  <a:pt x="18539" y="3644"/>
                </a:cubicBezTo>
                <a:cubicBezTo>
                  <a:pt x="18448" y="3644"/>
                  <a:pt x="18415" y="3629"/>
                  <a:pt x="18404" y="3578"/>
                </a:cubicBezTo>
                <a:cubicBezTo>
                  <a:pt x="18392" y="3529"/>
                  <a:pt x="18360" y="3508"/>
                  <a:pt x="18268" y="3501"/>
                </a:cubicBezTo>
                <a:cubicBezTo>
                  <a:pt x="18168" y="3492"/>
                  <a:pt x="18150" y="3485"/>
                  <a:pt x="18143" y="3423"/>
                </a:cubicBezTo>
                <a:cubicBezTo>
                  <a:pt x="18138" y="3382"/>
                  <a:pt x="18109" y="3346"/>
                  <a:pt x="18085" y="3346"/>
                </a:cubicBezTo>
                <a:cubicBezTo>
                  <a:pt x="18060" y="3346"/>
                  <a:pt x="18034" y="3313"/>
                  <a:pt x="18027" y="3280"/>
                </a:cubicBezTo>
                <a:cubicBezTo>
                  <a:pt x="18019" y="3247"/>
                  <a:pt x="17985" y="3209"/>
                  <a:pt x="17950" y="3191"/>
                </a:cubicBezTo>
                <a:cubicBezTo>
                  <a:pt x="17903" y="3168"/>
                  <a:pt x="17879" y="3128"/>
                  <a:pt x="17872" y="3037"/>
                </a:cubicBezTo>
                <a:cubicBezTo>
                  <a:pt x="17864" y="2918"/>
                  <a:pt x="17864" y="2904"/>
                  <a:pt x="17766" y="2904"/>
                </a:cubicBezTo>
                <a:cubicBezTo>
                  <a:pt x="17688" y="2904"/>
                  <a:pt x="17652" y="2887"/>
                  <a:pt x="17640" y="2838"/>
                </a:cubicBezTo>
                <a:cubicBezTo>
                  <a:pt x="17629" y="2789"/>
                  <a:pt x="17596" y="2779"/>
                  <a:pt x="17505" y="2772"/>
                </a:cubicBezTo>
                <a:cubicBezTo>
                  <a:pt x="17405" y="2763"/>
                  <a:pt x="17387" y="2746"/>
                  <a:pt x="17380" y="2683"/>
                </a:cubicBezTo>
                <a:cubicBezTo>
                  <a:pt x="17372" y="2622"/>
                  <a:pt x="17353" y="2606"/>
                  <a:pt x="17273" y="2606"/>
                </a:cubicBezTo>
                <a:cubicBezTo>
                  <a:pt x="17211" y="2606"/>
                  <a:pt x="17152" y="2589"/>
                  <a:pt x="17128" y="2551"/>
                </a:cubicBezTo>
                <a:cubicBezTo>
                  <a:pt x="17107" y="2518"/>
                  <a:pt x="17070" y="2475"/>
                  <a:pt x="17041" y="2463"/>
                </a:cubicBezTo>
                <a:cubicBezTo>
                  <a:pt x="17013" y="2451"/>
                  <a:pt x="16993" y="2424"/>
                  <a:pt x="16993" y="2396"/>
                </a:cubicBezTo>
                <a:cubicBezTo>
                  <a:pt x="16993" y="2359"/>
                  <a:pt x="16965" y="2341"/>
                  <a:pt x="16877" y="2341"/>
                </a:cubicBezTo>
                <a:cubicBezTo>
                  <a:pt x="16784" y="2341"/>
                  <a:pt x="16753" y="2324"/>
                  <a:pt x="16742" y="2275"/>
                </a:cubicBezTo>
                <a:cubicBezTo>
                  <a:pt x="16726" y="2207"/>
                  <a:pt x="16651" y="2176"/>
                  <a:pt x="16520" y="2175"/>
                </a:cubicBezTo>
                <a:cubicBezTo>
                  <a:pt x="16471" y="2175"/>
                  <a:pt x="16426" y="2149"/>
                  <a:pt x="16404" y="2109"/>
                </a:cubicBezTo>
                <a:cubicBezTo>
                  <a:pt x="16374" y="2055"/>
                  <a:pt x="16336" y="2043"/>
                  <a:pt x="16201" y="2043"/>
                </a:cubicBezTo>
                <a:cubicBezTo>
                  <a:pt x="16070" y="2043"/>
                  <a:pt x="16019" y="2027"/>
                  <a:pt x="15988" y="1977"/>
                </a:cubicBezTo>
                <a:cubicBezTo>
                  <a:pt x="15967" y="1942"/>
                  <a:pt x="15910" y="1906"/>
                  <a:pt x="15863" y="1899"/>
                </a:cubicBezTo>
                <a:cubicBezTo>
                  <a:pt x="15807" y="1892"/>
                  <a:pt x="15765" y="1860"/>
                  <a:pt x="15747" y="1811"/>
                </a:cubicBezTo>
                <a:cubicBezTo>
                  <a:pt x="15731" y="1770"/>
                  <a:pt x="15699" y="1734"/>
                  <a:pt x="15670" y="1734"/>
                </a:cubicBezTo>
                <a:cubicBezTo>
                  <a:pt x="15640" y="1734"/>
                  <a:pt x="15601" y="1704"/>
                  <a:pt x="15592" y="1667"/>
                </a:cubicBezTo>
                <a:cubicBezTo>
                  <a:pt x="15581" y="1618"/>
                  <a:pt x="15559" y="1601"/>
                  <a:pt x="15486" y="1601"/>
                </a:cubicBezTo>
                <a:cubicBezTo>
                  <a:pt x="15423" y="1601"/>
                  <a:pt x="15376" y="1587"/>
                  <a:pt x="15351" y="1546"/>
                </a:cubicBezTo>
                <a:cubicBezTo>
                  <a:pt x="15329" y="1511"/>
                  <a:pt x="15273" y="1475"/>
                  <a:pt x="15225" y="1469"/>
                </a:cubicBezTo>
                <a:cubicBezTo>
                  <a:pt x="15169" y="1461"/>
                  <a:pt x="15128" y="1429"/>
                  <a:pt x="15109" y="1380"/>
                </a:cubicBezTo>
                <a:cubicBezTo>
                  <a:pt x="15084" y="1315"/>
                  <a:pt x="15056" y="1303"/>
                  <a:pt x="14906" y="1303"/>
                </a:cubicBezTo>
                <a:cubicBezTo>
                  <a:pt x="14760" y="1303"/>
                  <a:pt x="14736" y="1294"/>
                  <a:pt x="14723" y="1237"/>
                </a:cubicBezTo>
                <a:cubicBezTo>
                  <a:pt x="14711" y="1184"/>
                  <a:pt x="14679" y="1171"/>
                  <a:pt x="14588" y="1171"/>
                </a:cubicBezTo>
                <a:cubicBezTo>
                  <a:pt x="14497" y="1171"/>
                  <a:pt x="14464" y="1155"/>
                  <a:pt x="14452" y="1104"/>
                </a:cubicBezTo>
                <a:cubicBezTo>
                  <a:pt x="14441" y="1055"/>
                  <a:pt x="14408" y="1035"/>
                  <a:pt x="14317" y="1027"/>
                </a:cubicBezTo>
                <a:cubicBezTo>
                  <a:pt x="14217" y="1019"/>
                  <a:pt x="14199" y="1012"/>
                  <a:pt x="14191" y="950"/>
                </a:cubicBezTo>
                <a:cubicBezTo>
                  <a:pt x="14182" y="877"/>
                  <a:pt x="14174" y="872"/>
                  <a:pt x="13892" y="872"/>
                </a:cubicBezTo>
                <a:cubicBezTo>
                  <a:pt x="13623" y="872"/>
                  <a:pt x="13597" y="867"/>
                  <a:pt x="13583" y="806"/>
                </a:cubicBezTo>
                <a:cubicBezTo>
                  <a:pt x="13569" y="745"/>
                  <a:pt x="13536" y="740"/>
                  <a:pt x="13254" y="740"/>
                </a:cubicBezTo>
                <a:cubicBezTo>
                  <a:pt x="12975" y="740"/>
                  <a:pt x="12949" y="733"/>
                  <a:pt x="12935" y="674"/>
                </a:cubicBezTo>
                <a:cubicBezTo>
                  <a:pt x="12927" y="638"/>
                  <a:pt x="12893" y="602"/>
                  <a:pt x="12858" y="596"/>
                </a:cubicBezTo>
                <a:cubicBezTo>
                  <a:pt x="12819" y="590"/>
                  <a:pt x="12796" y="555"/>
                  <a:pt x="12791" y="508"/>
                </a:cubicBezTo>
                <a:cubicBezTo>
                  <a:pt x="12782" y="435"/>
                  <a:pt x="12770" y="431"/>
                  <a:pt x="12462" y="431"/>
                </a:cubicBezTo>
                <a:cubicBezTo>
                  <a:pt x="12148" y="431"/>
                  <a:pt x="11859" y="390"/>
                  <a:pt x="11805" y="331"/>
                </a:cubicBezTo>
                <a:cubicBezTo>
                  <a:pt x="11790" y="315"/>
                  <a:pt x="11555" y="298"/>
                  <a:pt x="11283" y="298"/>
                </a:cubicBezTo>
                <a:cubicBezTo>
                  <a:pt x="10818" y="298"/>
                  <a:pt x="10785" y="293"/>
                  <a:pt x="10771" y="232"/>
                </a:cubicBezTo>
                <a:cubicBezTo>
                  <a:pt x="10760" y="183"/>
                  <a:pt x="10727" y="173"/>
                  <a:pt x="10636" y="166"/>
                </a:cubicBezTo>
                <a:cubicBezTo>
                  <a:pt x="10536" y="157"/>
                  <a:pt x="10509" y="139"/>
                  <a:pt x="10501" y="77"/>
                </a:cubicBezTo>
                <a:lnTo>
                  <a:pt x="10491" y="0"/>
                </a:lnTo>
                <a:lnTo>
                  <a:pt x="9197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21" name="Flowchart"/>
          <p:cNvSpPr txBox="1"/>
          <p:nvPr/>
        </p:nvSpPr>
        <p:spPr>
          <a:xfrm>
            <a:off x="474799" y="523059"/>
            <a:ext cx="182430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3200" b="1" spc="-64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Flowchart</a:t>
            </a:r>
          </a:p>
        </p:txBody>
      </p:sp>
      <p:sp>
        <p:nvSpPr>
          <p:cNvPr id="222" name="Statistics"/>
          <p:cNvSpPr/>
          <p:nvPr/>
        </p:nvSpPr>
        <p:spPr>
          <a:xfrm>
            <a:off x="3928072" y="8339518"/>
            <a:ext cx="1735122" cy="905018"/>
          </a:xfrm>
          <a:prstGeom prst="roundRect">
            <a:avLst>
              <a:gd name="adj" fmla="val 28397"/>
            </a:avLst>
          </a:prstGeom>
          <a:solidFill>
            <a:srgbClr val="F9BBD3"/>
          </a:solidFill>
          <a:ln w="381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Statistics</a:t>
            </a:r>
          </a:p>
        </p:txBody>
      </p:sp>
      <p:sp>
        <p:nvSpPr>
          <p:cNvPr id="223" name="Rounded Rectangle"/>
          <p:cNvSpPr/>
          <p:nvPr/>
        </p:nvSpPr>
        <p:spPr>
          <a:xfrm>
            <a:off x="5792473" y="8343034"/>
            <a:ext cx="6781801" cy="897986"/>
          </a:xfrm>
          <a:prstGeom prst="roundRect">
            <a:avLst>
              <a:gd name="adj" fmla="val 28239"/>
            </a:avLst>
          </a:prstGeom>
          <a:ln w="38100">
            <a:solidFill>
              <a:srgbClr val="F9BBD3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4" name="Significance in pFNs…"/>
          <p:cNvSpPr txBox="1"/>
          <p:nvPr/>
        </p:nvSpPr>
        <p:spPr>
          <a:xfrm>
            <a:off x="5935728" y="8493180"/>
            <a:ext cx="3035885" cy="5976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03200" indent="-203200">
              <a:lnSpc>
                <a:spcPct val="120000"/>
              </a:lnSpc>
              <a:spcBef>
                <a:spcPts val="0"/>
              </a:spcBef>
              <a:buSzPct val="123000"/>
              <a:buChar char="•"/>
              <a:defRPr sz="1600"/>
            </a:pPr>
            <a:r>
              <a:t>Significance in pFNs</a:t>
            </a:r>
          </a:p>
          <a:p>
            <a:pPr marL="203200" indent="-203200">
              <a:lnSpc>
                <a:spcPct val="120000"/>
              </a:lnSpc>
              <a:spcBef>
                <a:spcPts val="0"/>
              </a:spcBef>
              <a:buSzPct val="123000"/>
              <a:buChar char="•"/>
              <a:defRPr sz="1600"/>
            </a:pPr>
            <a:r>
              <a:t>Relationships to behaviors</a:t>
            </a:r>
          </a:p>
        </p:txBody>
      </p:sp>
      <p:sp>
        <p:nvSpPr>
          <p:cNvPr id="225" name="Age ~ pFNs"/>
          <p:cNvSpPr txBox="1"/>
          <p:nvPr/>
        </p:nvSpPr>
        <p:spPr>
          <a:xfrm>
            <a:off x="9882585" y="8629771"/>
            <a:ext cx="1192074" cy="324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/>
            </a:lvl1pPr>
          </a:lstStyle>
          <a:p>
            <a:r>
              <a:t>Age ~ pFNs</a:t>
            </a:r>
          </a:p>
        </p:txBody>
      </p:sp>
      <p:sp>
        <p:nvSpPr>
          <p:cNvPr id="226" name="Five main modules with a customizable workflow"/>
          <p:cNvSpPr txBox="1"/>
          <p:nvPr/>
        </p:nvSpPr>
        <p:spPr>
          <a:xfrm>
            <a:off x="601120" y="1340748"/>
            <a:ext cx="2975889" cy="883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20000"/>
              </a:lnSpc>
              <a:spcBef>
                <a:spcPts val="2400"/>
              </a:spcBef>
              <a:defRPr sz="2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Five main modules with a customizable workflow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Example results"/>
          <p:cNvSpPr txBox="1"/>
          <p:nvPr/>
        </p:nvSpPr>
        <p:spPr>
          <a:xfrm>
            <a:off x="474799" y="523059"/>
            <a:ext cx="2773483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3200" b="1" spc="-64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Example results</a:t>
            </a:r>
          </a:p>
        </p:txBody>
      </p:sp>
      <p:sp>
        <p:nvSpPr>
          <p:cNvPr id="229" name="17 functional networks obtained from UKBB dataset…"/>
          <p:cNvSpPr txBox="1"/>
          <p:nvPr/>
        </p:nvSpPr>
        <p:spPr>
          <a:xfrm>
            <a:off x="601120" y="1340748"/>
            <a:ext cx="7682642" cy="883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254000" indent="-254000">
              <a:lnSpc>
                <a:spcPct val="120000"/>
              </a:lnSpc>
              <a:spcBef>
                <a:spcPts val="0"/>
              </a:spcBef>
              <a:buSzPct val="100000"/>
              <a:buChar char="•"/>
              <a:defRPr sz="2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/>
              <a:t>17 functional networks obtained from UKBB dataset</a:t>
            </a:r>
          </a:p>
          <a:p>
            <a:pPr marL="254000" indent="-254000">
              <a:lnSpc>
                <a:spcPct val="120000"/>
              </a:lnSpc>
              <a:spcBef>
                <a:spcPts val="0"/>
              </a:spcBef>
              <a:buSzPct val="100000"/>
              <a:buChar char="•"/>
              <a:defRPr sz="2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/>
              <a:t>Each subject has its</a:t>
            </a:r>
            <a:r>
              <a:rPr lang="en-US" dirty="0"/>
              <a:t> own</a:t>
            </a:r>
            <a:r>
              <a:rPr dirty="0"/>
              <a:t> personalized functional networks</a:t>
            </a:r>
          </a:p>
        </p:txBody>
      </p:sp>
      <p:pic>
        <p:nvPicPr>
          <p:cNvPr id="230" name="All.jpg" descr="All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189" y="2640492"/>
            <a:ext cx="9183691" cy="64623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oolbox availability"/>
          <p:cNvSpPr txBox="1"/>
          <p:nvPr/>
        </p:nvSpPr>
        <p:spPr>
          <a:xfrm>
            <a:off x="474799" y="523059"/>
            <a:ext cx="338074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3200" b="1" spc="-64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Toolbox availability</a:t>
            </a:r>
          </a:p>
        </p:txBody>
      </p:sp>
      <p:sp>
        <p:nvSpPr>
          <p:cNvPr id="233" name="GitHub: https://github.com/MLDataAnalytics/pNet and https://github.com/YuncongMa/pNet."/>
          <p:cNvSpPr txBox="1"/>
          <p:nvPr/>
        </p:nvSpPr>
        <p:spPr>
          <a:xfrm>
            <a:off x="653253" y="1482520"/>
            <a:ext cx="1192983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defRPr sz="2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GitHub: </a:t>
            </a:r>
            <a:r>
              <a:rPr sz="2000" u="sng">
                <a:hlinkClick r:id="rId2"/>
              </a:rPr>
              <a:t>https://github.com/MLDataAnalytics/pNet</a:t>
            </a:r>
            <a:r>
              <a:t> and </a:t>
            </a:r>
            <a:r>
              <a:rPr u="sng">
                <a:hlinkClick r:id="rId3"/>
              </a:rPr>
              <a:t>https://github.com/YuncongMa/pNet</a:t>
            </a:r>
            <a:r>
              <a:t>. </a:t>
            </a:r>
          </a:p>
        </p:txBody>
      </p:sp>
      <p:pic>
        <p:nvPicPr>
          <p:cNvPr id="234" name="READMe.gif" descr="READMe.gi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027010" y="2099474"/>
            <a:ext cx="8950780" cy="731912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Manual"/>
          <p:cNvSpPr txBox="1"/>
          <p:nvPr/>
        </p:nvSpPr>
        <p:spPr>
          <a:xfrm>
            <a:off x="508000" y="381168"/>
            <a:ext cx="1003046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2000" b="1"/>
            </a:lvl1pPr>
          </a:lstStyle>
          <a:p>
            <a:r>
              <a:t>Manual</a:t>
            </a:r>
          </a:p>
        </p:txBody>
      </p:sp>
      <p:pic>
        <p:nvPicPr>
          <p:cNvPr id="237" name="Screenshot 2023-10-23 at 3.22.39 PM.jpg" descr="Screenshot 2023-10-23 at 3.22.39 P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855436"/>
            <a:ext cx="3244834" cy="38100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8" name="Example scripts"/>
          <p:cNvSpPr txBox="1"/>
          <p:nvPr/>
        </p:nvSpPr>
        <p:spPr>
          <a:xfrm>
            <a:off x="5080000" y="381168"/>
            <a:ext cx="2055876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2000" b="1"/>
            </a:lvl1pPr>
          </a:lstStyle>
          <a:p>
            <a:r>
              <a:t>Example scripts</a:t>
            </a:r>
          </a:p>
        </p:txBody>
      </p:sp>
      <p:pic>
        <p:nvPicPr>
          <p:cNvPr id="239" name="Screenshot 2023-10-23 at 3.24.36 PM.jpg" descr="Screenshot 2023-10-23 at 3.24.36 PM.jpg"/>
          <p:cNvPicPr>
            <a:picLocks noChangeAspect="1"/>
          </p:cNvPicPr>
          <p:nvPr/>
        </p:nvPicPr>
        <p:blipFill>
          <a:blip r:embed="rId3"/>
          <a:srcRect t="12944" b="3663"/>
          <a:stretch>
            <a:fillRect/>
          </a:stretch>
        </p:blipFill>
        <p:spPr>
          <a:xfrm>
            <a:off x="5080000" y="855436"/>
            <a:ext cx="6395075" cy="38100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40" name="Video tutorial"/>
          <p:cNvSpPr txBox="1"/>
          <p:nvPr/>
        </p:nvSpPr>
        <p:spPr>
          <a:xfrm>
            <a:off x="507815" y="5115332"/>
            <a:ext cx="1722375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2000" b="1"/>
            </a:lvl1pPr>
          </a:lstStyle>
          <a:p>
            <a:r>
              <a:t>Video tutorial</a:t>
            </a:r>
          </a:p>
        </p:txBody>
      </p:sp>
      <p:sp>
        <p:nvSpPr>
          <p:cNvPr id="241" name="Step-by-step guide in command line"/>
          <p:cNvSpPr txBox="1"/>
          <p:nvPr/>
        </p:nvSpPr>
        <p:spPr>
          <a:xfrm>
            <a:off x="5749996" y="5115332"/>
            <a:ext cx="4501389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2000" b="1"/>
            </a:lvl1pPr>
          </a:lstStyle>
          <a:p>
            <a:r>
              <a:t>Step-by-step guide in command line</a:t>
            </a:r>
          </a:p>
        </p:txBody>
      </p:sp>
      <p:pic>
        <p:nvPicPr>
          <p:cNvPr id="242" name="Video_tutorial_Python_step.gif" descr="Video_tutorial_Python_step.gi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762880" y="5615127"/>
            <a:ext cx="6901134" cy="381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Demo_Video.gif" descr="Demo_Video.gif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09442" y="5615127"/>
            <a:ext cx="4807572" cy="381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ublications"/>
          <p:cNvSpPr txBox="1"/>
          <p:nvPr/>
        </p:nvSpPr>
        <p:spPr>
          <a:xfrm>
            <a:off x="474799" y="523059"/>
            <a:ext cx="2162073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3200" b="1" spc="-64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Publications</a:t>
            </a:r>
          </a:p>
        </p:txBody>
      </p:sp>
      <p:sp>
        <p:nvSpPr>
          <p:cNvPr id="246" name="Ma, Y., Li, H., Zhou, Z., Chen, X., Ma, L, Fan, Y., pNet: A toolbox for personalized functional networks modeling, in preparation.…"/>
          <p:cNvSpPr txBox="1"/>
          <p:nvPr/>
        </p:nvSpPr>
        <p:spPr>
          <a:xfrm>
            <a:off x="653253" y="1482520"/>
            <a:ext cx="11929834" cy="5191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lnSpc>
                <a:spcPct val="110000"/>
              </a:lnSpc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Ma, Y., Li, H., Zhou, Z., Chen, X., Ma, L, Fan, Y., pNet: A toolbox for personalized functional networks modeling, in preparation.</a:t>
            </a:r>
          </a:p>
          <a:p>
            <a:pPr algn="just" defTabSz="457200">
              <a:lnSpc>
                <a:spcPct val="110000"/>
              </a:lnSpc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Zhou, Z., Li, H., Srinivasan, D., Abdulkadir, A., Nasrallah, I.M., Wen, J., Doshi, J., Erus, G., Mamourian, E., Bryan, N.R., Wolk, D.A., Beason-Held, L., Resnick, S.M., Satterthwaite, T.D., Davatzikos, C., Shou, H., Fan, Y., Consortium, I., 2023. Multiscale functional connectivity patterns of the aging brain learned from harmonized rsfMRI data of the multi-cohort iSTAGING study. Neuroimage 269, 119911.</a:t>
            </a:r>
          </a:p>
          <a:p>
            <a:pPr algn="just" defTabSz="457200">
              <a:lnSpc>
                <a:spcPct val="110000"/>
              </a:lnSpc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Li, H., Satterthwaite, T.D., Fan, Y., 2017. Large-scale sparse functional networks from resting state fMRI. Neuroimage 156, 1-13.</a:t>
            </a:r>
          </a:p>
          <a:p>
            <a:pPr algn="just" defTabSz="457200">
              <a:lnSpc>
                <a:spcPct val="110000"/>
              </a:lnSpc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Li, H., Satterthwaite, T., Fan, Y., 2016. Identification of subject-specific brain functional networks using a collaborative sparse nonnegative matrix decomposition method. 2016 IEEE 13th International Symposium on Biomedical Imaging (ISBI), pp. 984-987.</a:t>
            </a:r>
          </a:p>
          <a:p>
            <a:pPr algn="just" defTabSz="457200">
              <a:lnSpc>
                <a:spcPct val="110000"/>
              </a:lnSpc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am members"/>
          <p:cNvSpPr txBox="1"/>
          <p:nvPr/>
        </p:nvSpPr>
        <p:spPr>
          <a:xfrm>
            <a:off x="474799" y="523059"/>
            <a:ext cx="267662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3200" b="1" spc="-64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Team members</a:t>
            </a:r>
          </a:p>
        </p:txBody>
      </p:sp>
      <p:sp>
        <p:nvSpPr>
          <p:cNvPr id="250" name="Hongming Li…"/>
          <p:cNvSpPr txBox="1"/>
          <p:nvPr/>
        </p:nvSpPr>
        <p:spPr>
          <a:xfrm>
            <a:off x="1473200" y="3872879"/>
            <a:ext cx="3407984" cy="109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defRPr sz="2000" b="1"/>
            </a:pPr>
            <a:r>
              <a:rPr dirty="0" err="1"/>
              <a:t>Hongming</a:t>
            </a:r>
            <a:r>
              <a:rPr dirty="0"/>
              <a:t> Li</a:t>
            </a:r>
          </a:p>
          <a:p>
            <a:pPr>
              <a:lnSpc>
                <a:spcPct val="110000"/>
              </a:lnSpc>
              <a:spcBef>
                <a:spcPts val="0"/>
              </a:spcBef>
              <a:defRPr sz="2000"/>
            </a:pPr>
            <a:r>
              <a:rPr lang="en-US" dirty="0"/>
              <a:t>Senior </a:t>
            </a:r>
            <a:r>
              <a:rPr dirty="0"/>
              <a:t>Research </a:t>
            </a:r>
            <a:r>
              <a:rPr lang="en-US" dirty="0"/>
              <a:t>Investigator</a:t>
            </a:r>
            <a:endParaRPr dirty="0"/>
          </a:p>
          <a:p>
            <a:pPr>
              <a:lnSpc>
                <a:spcPct val="110000"/>
              </a:lnSpc>
              <a:spcBef>
                <a:spcPts val="0"/>
              </a:spcBef>
              <a:defRPr sz="2000"/>
            </a:pPr>
            <a:r>
              <a:rPr u="sng" dirty="0">
                <a:hlinkClick r:id="rId2"/>
              </a:rPr>
              <a:t>https://github.com/hmlicas</a:t>
            </a:r>
          </a:p>
        </p:txBody>
      </p:sp>
      <p:sp>
        <p:nvSpPr>
          <p:cNvPr id="253" name="Yuncong Ma…"/>
          <p:cNvSpPr txBox="1"/>
          <p:nvPr/>
        </p:nvSpPr>
        <p:spPr>
          <a:xfrm>
            <a:off x="6705600" y="3880273"/>
            <a:ext cx="3657346" cy="1326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 sz="2000" b="1"/>
            </a:pPr>
            <a:r>
              <a:t>Yuncong Ma</a:t>
            </a:r>
          </a:p>
          <a:p>
            <a:pPr>
              <a:lnSpc>
                <a:spcPct val="100000"/>
              </a:lnSpc>
              <a:spcBef>
                <a:spcPts val="0"/>
              </a:spcBef>
              <a:defRPr sz="2000"/>
            </a:pPr>
            <a:r>
              <a:t>Post doc</a:t>
            </a:r>
          </a:p>
          <a:p>
            <a:pPr>
              <a:lnSpc>
                <a:spcPct val="100000"/>
              </a:lnSpc>
              <a:spcBef>
                <a:spcPts val="0"/>
              </a:spcBef>
              <a:defRPr sz="2000"/>
            </a:pPr>
            <a:r>
              <a:rPr u="sng">
                <a:hlinkClick r:id="rId3"/>
              </a:rPr>
              <a:t>https://github.com/YuncongMa</a:t>
            </a:r>
          </a:p>
          <a:p>
            <a:pPr>
              <a:lnSpc>
                <a:spcPct val="100000"/>
              </a:lnSpc>
              <a:spcBef>
                <a:spcPts val="0"/>
              </a:spcBef>
              <a:defRPr sz="2000"/>
            </a:pPr>
            <a:r>
              <a:t>@YuncongMa</a:t>
            </a:r>
          </a:p>
        </p:txBody>
      </p:sp>
      <p:pic>
        <p:nvPicPr>
          <p:cNvPr id="254" name="Screenshot 2023-10-23 at 2.30.15 PM.jpg" descr="Screenshot 2023-10-23 at 2.30.15 PM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8194" y="1907134"/>
            <a:ext cx="1697801" cy="19050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255" name="photo_HL.JPG" descr="photo_HL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3200" y="1907134"/>
            <a:ext cx="1905000" cy="19050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412</Words>
  <Application>Microsoft Office PowerPoint</Application>
  <PresentationFormat>Custom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Helvetica Neue</vt:lpstr>
      <vt:lpstr>Helvetica Neue Medium</vt:lpstr>
      <vt:lpstr>SignPainter-HouseScript Semibold</vt:lpstr>
      <vt:lpstr>Times Roman</vt:lpstr>
      <vt:lpstr>21_BasicWhite</vt:lpstr>
      <vt:lpstr>Progress report for pNet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 for pNet</dc:title>
  <cp:lastModifiedBy>Fan, Yong</cp:lastModifiedBy>
  <cp:revision>2</cp:revision>
  <dcterms:modified xsi:type="dcterms:W3CDTF">2023-10-24T13:58:52Z</dcterms:modified>
</cp:coreProperties>
</file>